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60"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3" d="100"/>
          <a:sy n="93" d="100"/>
        </p:scale>
        <p:origin x="-504" y="34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37AD7705-BFE8-43D3-858C-5C958F16A387}" type="datetimeFigureOut">
              <a:rPr lang="en-US" smtClean="0"/>
              <a:pPr>
                <a:defRPr/>
              </a:pPr>
              <a:t>10/23/2014</a:t>
            </a:fld>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F1FA5063-CA9A-476E-9383-48D5D50CF92E}" type="slidenum">
              <a:rPr lang="en-US" smtClean="0"/>
              <a:pPr>
                <a:defRPr/>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5C7F54F-C323-4086-AC49-0EBEEC6EF8F0}" type="datetimeFigureOut">
              <a:rPr lang="en-US" smtClean="0"/>
              <a:pPr>
                <a:defRPr/>
              </a:pPr>
              <a:t>10/23/2014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03B9424-C2B2-4F18-9EF8-443CAB4DC6A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67F5940-6783-4FFA-B1CA-7EF8F6DFF4C3}" type="datetimeFigureOut">
              <a:rPr lang="en-US" smtClean="0"/>
              <a:pPr>
                <a:defRPr/>
              </a:pPr>
              <a:t>10/23/2014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1B0DE34-D523-4D41-A82B-396394E6AF0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4AE953CD-2B1E-4AAB-A76B-6DB7C2B93B8A}" type="datetimeFigureOut">
              <a:rPr lang="en-US" smtClean="0"/>
              <a:pPr>
                <a:defRPr/>
              </a:pPr>
              <a:t>10/23/2014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51B5D3-B6F2-4E76-BD25-D19E6D9EBC39}" type="slidenum">
              <a:rPr lang="en-US" smtClean="0"/>
              <a:pPr>
                <a:defRPr/>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E99BA1A-6D13-4032-B874-EAF2967D321E}" type="datetimeFigureOut">
              <a:rPr lang="en-US" smtClean="0"/>
              <a:pPr>
                <a:defRPr/>
              </a:pPr>
              <a:t>10/23/2014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pPr>
              <a:defRPr/>
            </a:pPr>
            <a:fld id="{3A0AE95F-7B5B-4700-BAAF-05CF4C045CD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6BEB9DA4-9522-4983-AEE0-A363724B9041}" type="datetimeFigureOut">
              <a:rPr lang="en-US" smtClean="0"/>
              <a:pPr>
                <a:defRPr/>
              </a:pPr>
              <a:t>10/23/2014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EF3FF75-BE92-4768-A950-72C768D1A979}" type="slidenum">
              <a:rPr lang="en-US" smtClean="0"/>
              <a:pPr>
                <a:defRPr/>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57DD0F05-5EAA-49A1-B9EB-42867A7244CA}" type="datetimeFigureOut">
              <a:rPr lang="en-US" smtClean="0"/>
              <a:pPr>
                <a:defRPr/>
              </a:pPr>
              <a:t>10/23/2014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D1FCCD5-10AB-412F-9D1A-90837AB7ACFE}" type="slidenum">
              <a:rPr lang="en-US" smtClean="0"/>
              <a:pPr>
                <a:defRPr/>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5916DAC-A5DE-40E5-9553-C16B9B19058A}" type="datetimeFigureOut">
              <a:rPr lang="en-US" smtClean="0"/>
              <a:pPr>
                <a:defRPr/>
              </a:pPr>
              <a:t>10/23/2014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7441074-23C1-4258-B70B-04E3E65789F3}"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5E94073-FBA4-45B6-86E1-F00177A212A7}" type="datetimeFigureOut">
              <a:rPr lang="en-US" smtClean="0"/>
              <a:pPr>
                <a:defRPr/>
              </a:pPr>
              <a:t>10/23/2014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AAEE86A-7960-436E-8729-A62C9DC79A7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D7AAF12F-C909-4780-A91F-D78B5A019143}" type="datetimeFigureOut">
              <a:rPr lang="en-US" smtClean="0"/>
              <a:pPr>
                <a:defRPr/>
              </a:pPr>
              <a:t>10/23/2014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4078B6D-506E-46EE-BCD1-13DDB1CA2E92}" type="slidenum">
              <a:rPr lang="en-US" smtClean="0"/>
              <a:pPr>
                <a:defRPr/>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8F498BF-9BBC-47F6-BF49-1ADE29AA9191}" type="datetimeFigureOut">
              <a:rPr lang="en-US" smtClean="0"/>
              <a:pPr>
                <a:defRPr/>
              </a:pPr>
              <a:t>10/23/2014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pPr>
              <a:defRPr/>
            </a:pPr>
            <a:fld id="{882AE0C7-C738-4367-8A70-5B6B3E518DCC}" type="slidenum">
              <a:rPr lang="en-US" smtClean="0"/>
              <a:pPr>
                <a:defRPr/>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4AC3405C-8049-4108-9C79-BC1980C3A5AE}" type="datetimeFigureOut">
              <a:rPr lang="en-US" smtClean="0"/>
              <a:pPr>
                <a:defRPr/>
              </a:pPr>
              <a:t>10/23/2014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D00195E-2E3A-4779-8446-9B18FCA056A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4648200"/>
            <a:ext cx="6400800" cy="1066800"/>
          </a:xfrm>
        </p:spPr>
        <p:txBody>
          <a:bodyPr>
            <a:normAutofit/>
          </a:bodyPr>
          <a:lstStyle/>
          <a:p>
            <a:r>
              <a:rPr lang="en-US" dirty="0" smtClean="0"/>
              <a:t>Department of Economics</a:t>
            </a:r>
          </a:p>
          <a:p>
            <a:r>
              <a:rPr lang="en-US" dirty="0" smtClean="0"/>
              <a:t>Bapatla College of Arts &amp; Science</a:t>
            </a:r>
          </a:p>
          <a:p>
            <a:endParaRPr lang="en-US" dirty="0"/>
          </a:p>
        </p:txBody>
      </p:sp>
      <p:sp>
        <p:nvSpPr>
          <p:cNvPr id="5122" name="Title 1"/>
          <p:cNvSpPr>
            <a:spLocks noGrp="1"/>
          </p:cNvSpPr>
          <p:nvPr>
            <p:ph type="ctrTitle"/>
          </p:nvPr>
        </p:nvSpPr>
        <p:spPr/>
        <p:txBody>
          <a:bodyPr/>
          <a:lstStyle/>
          <a:p>
            <a:r>
              <a:rPr lang="en-US" b="1" dirty="0" smtClean="0"/>
              <a:t>Land reforms in I</a:t>
            </a:r>
            <a:r>
              <a:rPr lang="en-US" b="1" dirty="0" smtClean="0"/>
              <a:t>ndia </a:t>
            </a:r>
            <a:endParaRPr lang="en-US" dirty="0" smtClean="0"/>
          </a:p>
        </p:txBody>
      </p:sp>
      <p:pic>
        <p:nvPicPr>
          <p:cNvPr id="1026" name="Picture 2" descr="C:\Users\Rammy\Desktop\Mom\BCASLOGO.GIF"/>
          <p:cNvPicPr>
            <a:picLocks noChangeAspect="1" noChangeArrowheads="1"/>
          </p:cNvPicPr>
          <p:nvPr/>
        </p:nvPicPr>
        <p:blipFill>
          <a:blip r:embed="rId2"/>
          <a:srcRect/>
          <a:stretch>
            <a:fillRect/>
          </a:stretch>
        </p:blipFill>
        <p:spPr bwMode="auto">
          <a:xfrm>
            <a:off x="3833813" y="3276600"/>
            <a:ext cx="1352550" cy="1219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2819400"/>
            <a:ext cx="7772400" cy="3200400"/>
          </a:xfrm>
        </p:spPr>
        <p:txBody>
          <a:bodyPr>
            <a:normAutofit/>
          </a:bodyPr>
          <a:lstStyle/>
          <a:p>
            <a:pPr algn="ctr">
              <a:buNone/>
            </a:pPr>
            <a:r>
              <a:rPr lang="en-US" sz="7200" dirty="0" smtClean="0"/>
              <a:t>THANK YOU</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731838"/>
          </a:xfrm>
        </p:spPr>
        <p:txBody>
          <a:bodyPr>
            <a:normAutofit fontScale="90000"/>
          </a:bodyPr>
          <a:lstStyle/>
          <a:p>
            <a:pPr fontAlgn="auto">
              <a:spcAft>
                <a:spcPts val="0"/>
              </a:spcAft>
              <a:defRPr/>
            </a:pPr>
            <a:r>
              <a:rPr lang="en-US" dirty="0" smtClean="0"/>
              <a:t> </a:t>
            </a:r>
            <a:r>
              <a:rPr lang="en-US" dirty="0" smtClean="0"/>
              <a:t/>
            </a:r>
            <a:br>
              <a:rPr lang="en-US" dirty="0" smtClean="0"/>
            </a:br>
            <a:r>
              <a:rPr lang="en-US" dirty="0" smtClean="0"/>
              <a:t>Land</a:t>
            </a:r>
            <a:endParaRPr lang="en-US" dirty="0"/>
          </a:p>
        </p:txBody>
      </p:sp>
      <p:sp>
        <p:nvSpPr>
          <p:cNvPr id="3" name="Content Placeholder 2"/>
          <p:cNvSpPr>
            <a:spLocks noGrp="1"/>
          </p:cNvSpPr>
          <p:nvPr>
            <p:ph sz="quarter" idx="1"/>
          </p:nvPr>
        </p:nvSpPr>
        <p:spPr/>
        <p:txBody>
          <a:bodyPr>
            <a:normAutofit lnSpcReduction="10000"/>
          </a:bodyPr>
          <a:lstStyle/>
          <a:p>
            <a:pPr marL="658368" lvl="1" indent="-246888" fontAlgn="auto">
              <a:spcAft>
                <a:spcPts val="0"/>
              </a:spcAft>
              <a:buFont typeface="Georgia"/>
              <a:buChar char="▫"/>
              <a:defRPr/>
            </a:pPr>
            <a:r>
              <a:rPr lang="en-US" dirty="0" smtClean="0"/>
              <a:t>Land is considered as an important element of life and is highly valued in most of the world. Land is useful to man in many ways as a source of food, for place to live, for wood, for place to work etc., </a:t>
            </a:r>
          </a:p>
          <a:p>
            <a:pPr marL="658368" lvl="1" indent="-246888" fontAlgn="auto">
              <a:spcAft>
                <a:spcPts val="0"/>
              </a:spcAft>
              <a:buFont typeface="Georgia"/>
              <a:buChar char="▫"/>
              <a:defRPr/>
            </a:pPr>
            <a:r>
              <a:rPr lang="en-US" dirty="0" smtClean="0"/>
              <a:t>In India , Before colonial rule the land used to be in the hands of the community as a whole . However during the British Raj this has changed. </a:t>
            </a:r>
          </a:p>
          <a:p>
            <a:pPr marL="658368" lvl="1" indent="-246888" fontAlgn="auto">
              <a:spcAft>
                <a:spcPts val="0"/>
              </a:spcAft>
              <a:buFont typeface="Georgia"/>
              <a:buChar char="▫"/>
              <a:defRPr/>
            </a:pPr>
            <a:r>
              <a:rPr lang="en-US" dirty="0" smtClean="0"/>
              <a:t>Lord Carnwallies has introduced Permanent Land Settlement for Bengal, Bihar and Orissa in 1793. According to this the tax farmers appointed by the </a:t>
            </a:r>
            <a:r>
              <a:rPr lang="en-US" dirty="0" smtClean="0"/>
              <a:t>British </a:t>
            </a:r>
            <a:r>
              <a:rPr lang="en-US" dirty="0" smtClean="0"/>
              <a:t>rulers will be </a:t>
            </a:r>
            <a:r>
              <a:rPr lang="en-US" dirty="0" smtClean="0"/>
              <a:t>converted </a:t>
            </a:r>
            <a:r>
              <a:rPr lang="en-US" dirty="0" smtClean="0"/>
              <a:t>as various Land Lords. Under this rule they have to pay fixed commission to East India Company. Thus these intermediary are formed, called as Jagirdars / Jamindar.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dirty="0" smtClean="0"/>
          </a:p>
        </p:txBody>
      </p:sp>
      <p:sp>
        <p:nvSpPr>
          <p:cNvPr id="3" name="Content Placeholder 2"/>
          <p:cNvSpPr>
            <a:spLocks noGrp="1"/>
          </p:cNvSpPr>
          <p:nvPr>
            <p:ph sz="quarter" idx="1"/>
          </p:nvPr>
        </p:nvSpPr>
        <p:spPr/>
        <p:txBody>
          <a:bodyPr>
            <a:normAutofit fontScale="85000" lnSpcReduction="20000"/>
          </a:bodyPr>
          <a:lstStyle/>
          <a:p>
            <a:pPr marL="365760" indent="-256032" fontAlgn="auto">
              <a:spcAft>
                <a:spcPts val="0"/>
              </a:spcAft>
              <a:buClr>
                <a:schemeClr val="accent3"/>
              </a:buClr>
              <a:buFont typeface="Georgia"/>
              <a:buChar char="•"/>
              <a:defRPr/>
            </a:pPr>
            <a:r>
              <a:rPr lang="en-US" dirty="0" smtClean="0"/>
              <a:t>Emergence of Tenants </a:t>
            </a:r>
          </a:p>
          <a:p>
            <a:pPr marL="658368" lvl="1" indent="-246888" fontAlgn="auto">
              <a:spcAft>
                <a:spcPts val="0"/>
              </a:spcAft>
              <a:buFont typeface="Georgia"/>
              <a:buChar char="▫"/>
              <a:defRPr/>
            </a:pPr>
            <a:r>
              <a:rPr lang="en-US" dirty="0" smtClean="0"/>
              <a:t>Following the Land Settlement Act, 1793, The farmers purchase lands from the Land Lords and hire it for their agricultural use. These people who hired the land are called Tenants. </a:t>
            </a:r>
          </a:p>
          <a:p>
            <a:pPr marL="658368" lvl="1" indent="-246888" fontAlgn="auto">
              <a:spcAft>
                <a:spcPts val="0"/>
              </a:spcAft>
              <a:buFont typeface="Georgia"/>
              <a:buChar char="▫"/>
              <a:defRPr/>
            </a:pPr>
            <a:r>
              <a:rPr lang="en-US" dirty="0" smtClean="0"/>
              <a:t>Variations in </a:t>
            </a:r>
            <a:r>
              <a:rPr lang="en-US" dirty="0" smtClean="0"/>
              <a:t>Tenancy </a:t>
            </a:r>
            <a:endParaRPr lang="en-US" dirty="0" smtClean="0"/>
          </a:p>
          <a:p>
            <a:pPr marL="658368" lvl="1" indent="-246888" fontAlgn="auto">
              <a:spcAft>
                <a:spcPts val="0"/>
              </a:spcAft>
              <a:buFont typeface="Georgia"/>
              <a:buChar char="▫"/>
              <a:defRPr/>
            </a:pPr>
            <a:r>
              <a:rPr lang="en-US" dirty="0" smtClean="0"/>
              <a:t>Cash </a:t>
            </a:r>
            <a:r>
              <a:rPr lang="en-US" dirty="0" smtClean="0"/>
              <a:t>Tenants </a:t>
            </a:r>
            <a:r>
              <a:rPr lang="en-US" dirty="0" smtClean="0"/>
              <a:t>: They pay a fixed tax for the use and occupy of the land </a:t>
            </a:r>
          </a:p>
          <a:p>
            <a:pPr marL="658368" lvl="1" indent="-246888" fontAlgn="auto">
              <a:spcAft>
                <a:spcPts val="0"/>
              </a:spcAft>
              <a:buFont typeface="Georgia"/>
              <a:buChar char="▫"/>
              <a:defRPr/>
            </a:pPr>
            <a:r>
              <a:rPr lang="en-US" dirty="0" smtClean="0"/>
              <a:t>Share – cash Tenants: They pay part of their rent in cash and other part as share of the crop </a:t>
            </a:r>
          </a:p>
          <a:p>
            <a:pPr marL="658368" lvl="1" indent="-246888" fontAlgn="auto">
              <a:spcAft>
                <a:spcPts val="0"/>
              </a:spcAft>
              <a:buFont typeface="Georgia"/>
              <a:buChar char="▫"/>
              <a:defRPr/>
            </a:pPr>
            <a:r>
              <a:rPr lang="en-US" dirty="0" smtClean="0"/>
              <a:t>Crop - share Tenants : They pay a share of crops only </a:t>
            </a:r>
          </a:p>
          <a:p>
            <a:pPr marL="658368" lvl="1" indent="-246888" fontAlgn="auto">
              <a:spcAft>
                <a:spcPts val="0"/>
              </a:spcAft>
              <a:buFont typeface="Georgia"/>
              <a:buChar char="▫"/>
              <a:defRPr/>
            </a:pPr>
            <a:r>
              <a:rPr lang="en-US" dirty="0" smtClean="0"/>
              <a:t>Croppers : They pay crop of the share. But they are not independent they work under the landlord. </a:t>
            </a:r>
          </a:p>
          <a:p>
            <a:pPr marL="658368" lvl="1" indent="-246888" fontAlgn="auto">
              <a:spcAft>
                <a:spcPts val="0"/>
              </a:spcAft>
              <a:buFont typeface="Georgia"/>
              <a:buChar char="▫"/>
              <a:defRPr/>
            </a:pPr>
            <a:r>
              <a:rPr lang="en-US" dirty="0" smtClean="0"/>
              <a:t>Other unspecified tenants: </a:t>
            </a:r>
          </a:p>
          <a:p>
            <a:pPr marL="365760" indent="-256032" fontAlgn="auto">
              <a:spcAft>
                <a:spcPts val="0"/>
              </a:spcAft>
              <a:buClr>
                <a:schemeClr val="accent3"/>
              </a:buClr>
              <a:buFont typeface="Georgia"/>
              <a:buChar char="•"/>
              <a:defRPr/>
            </a:pPr>
            <a:r>
              <a:rPr lang="en-US" dirty="0" smtClean="0"/>
              <a:t>Land Lord – Tenant Relationships </a:t>
            </a:r>
          </a:p>
          <a:p>
            <a:pPr marL="658368" lvl="1" indent="-246888" fontAlgn="auto">
              <a:spcAft>
                <a:spcPts val="0"/>
              </a:spcAft>
              <a:buFont typeface="Georgia"/>
              <a:buChar char="▫"/>
              <a:defRPr/>
            </a:pPr>
            <a:r>
              <a:rPr lang="en-US" dirty="0" smtClean="0"/>
              <a:t>Land lord – </a:t>
            </a:r>
            <a:r>
              <a:rPr lang="en-US" dirty="0" smtClean="0"/>
              <a:t>Tenant </a:t>
            </a:r>
            <a:endParaRPr lang="en-US" dirty="0" smtClean="0"/>
          </a:p>
          <a:p>
            <a:pPr marL="658368" lvl="1" indent="-246888" fontAlgn="auto">
              <a:spcAft>
                <a:spcPts val="0"/>
              </a:spcAft>
              <a:buFont typeface="Georgia"/>
              <a:buChar char="▫"/>
              <a:defRPr/>
            </a:pPr>
            <a:r>
              <a:rPr lang="en-US" dirty="0" smtClean="0"/>
              <a:t>Landlord – Agricultural Labour </a:t>
            </a:r>
          </a:p>
          <a:p>
            <a:pPr marL="365760" indent="-256032" fontAlgn="auto">
              <a:spcAft>
                <a:spcPts val="0"/>
              </a:spcAft>
              <a:buClr>
                <a:schemeClr val="accent3"/>
              </a:buClr>
              <a:buFont typeface="Georgia"/>
              <a:buChar char="•"/>
              <a:defRPr/>
            </a:pPr>
            <a:endParaRPr lang="en-US" dirty="0"/>
          </a:p>
        </p:txBody>
      </p:sp>
      <p:sp>
        <p:nvSpPr>
          <p:cNvPr id="7172" name="Rectangle 3"/>
          <p:cNvSpPr>
            <a:spLocks noChangeArrowheads="1"/>
          </p:cNvSpPr>
          <p:nvPr/>
        </p:nvSpPr>
        <p:spPr bwMode="auto">
          <a:xfrm>
            <a:off x="2286000" y="-10591800"/>
            <a:ext cx="4572000" cy="7294305"/>
          </a:xfrm>
          <a:prstGeom prst="rect">
            <a:avLst/>
          </a:prstGeom>
          <a:noFill/>
          <a:ln w="9525">
            <a:noFill/>
            <a:miter lim="800000"/>
            <a:headEnd/>
            <a:tailEnd/>
          </a:ln>
        </p:spPr>
        <p:txBody>
          <a:bodyPr>
            <a:spAutoFit/>
          </a:bodyPr>
          <a:lstStyle/>
          <a:p>
            <a:r>
              <a:rPr lang="en-US" dirty="0">
                <a:latin typeface="Georgia" pitchFamily="18" charset="0"/>
              </a:rPr>
              <a:t>LAND REFORMS </a:t>
            </a:r>
          </a:p>
          <a:p>
            <a:pPr lvl="1"/>
            <a:r>
              <a:rPr lang="en-US" dirty="0">
                <a:latin typeface="Georgia" pitchFamily="18" charset="0"/>
              </a:rPr>
              <a:t>After India Independence, the government has decided to abolish the systems of </a:t>
            </a:r>
            <a:r>
              <a:rPr lang="en-US" dirty="0">
                <a:latin typeface="Georgia" pitchFamily="18" charset="0"/>
              </a:rPr>
              <a:t>Jamindaris</a:t>
            </a:r>
            <a:r>
              <a:rPr lang="en-US" dirty="0">
                <a:latin typeface="Georgia" pitchFamily="18" charset="0"/>
              </a:rPr>
              <a:t> and </a:t>
            </a:r>
            <a:r>
              <a:rPr lang="en-US" dirty="0">
                <a:latin typeface="Georgia" pitchFamily="18" charset="0"/>
              </a:rPr>
              <a:t>Jagirdari</a:t>
            </a:r>
            <a:r>
              <a:rPr lang="en-US" dirty="0">
                <a:latin typeface="Georgia" pitchFamily="18" charset="0"/>
              </a:rPr>
              <a:t>, in order to remove intermediaries between state and peasant. This was the first legislation taken by almost all the states called as Abolition of Jamindari / </a:t>
            </a:r>
            <a:r>
              <a:rPr lang="en-US" dirty="0">
                <a:latin typeface="Georgia" pitchFamily="18" charset="0"/>
              </a:rPr>
              <a:t>Jagirdari</a:t>
            </a:r>
            <a:r>
              <a:rPr lang="en-US" dirty="0">
                <a:latin typeface="Georgia" pitchFamily="18" charset="0"/>
              </a:rPr>
              <a:t> systems Act. In 1950s. </a:t>
            </a:r>
          </a:p>
          <a:p>
            <a:pPr lvl="1"/>
            <a:r>
              <a:rPr lang="en-US" dirty="0">
                <a:latin typeface="Georgia" pitchFamily="18" charset="0"/>
              </a:rPr>
              <a:t>The main objectives of the Land Reforms are </a:t>
            </a:r>
          </a:p>
          <a:p>
            <a:pPr lvl="1"/>
            <a:r>
              <a:rPr lang="en-US" dirty="0">
                <a:latin typeface="Georgia" pitchFamily="18" charset="0"/>
              </a:rPr>
              <a:t>To make redistribution of Land to make a socialistic pattern of society. Such an effort will reduce the inequalities in ownership of land. </a:t>
            </a:r>
          </a:p>
          <a:p>
            <a:pPr lvl="1"/>
            <a:r>
              <a:rPr lang="en-US" dirty="0">
                <a:latin typeface="Georgia" pitchFamily="18" charset="0"/>
              </a:rPr>
              <a:t>To ensure land ceiling and take away the surplus land to be distributed among the small and marginal farmers. </a:t>
            </a:r>
          </a:p>
          <a:p>
            <a:pPr lvl="1"/>
            <a:r>
              <a:rPr lang="en-US" dirty="0">
                <a:latin typeface="Georgia" pitchFamily="18" charset="0"/>
              </a:rPr>
              <a:t>To legitimize tenancy with the ceiling limit </a:t>
            </a:r>
          </a:p>
          <a:p>
            <a:pPr lvl="1"/>
            <a:r>
              <a:rPr lang="en-US" dirty="0">
                <a:latin typeface="Georgia" pitchFamily="18" charset="0"/>
              </a:rPr>
              <a:t>To register all the tenancy with the village panchayats </a:t>
            </a:r>
          </a:p>
          <a:p>
            <a:pPr lvl="1"/>
            <a:r>
              <a:rPr lang="en-US" dirty="0">
                <a:latin typeface="Georgia" pitchFamily="18" charset="0"/>
              </a:rPr>
              <a:t>To establish relation between tenancy and ceiling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marL="342900" indent="-342900" algn="ctr"/>
            <a:r>
              <a:rPr lang="en-US" sz="2000" dirty="0" smtClean="0">
                <a:solidFill>
                  <a:srgbClr val="000000"/>
                </a:solidFill>
                <a:latin typeface="Arial Black" pitchFamily="34" charset="0"/>
              </a:rPr>
              <a:t>Tenancy Systems : </a:t>
            </a:r>
            <a:r>
              <a:rPr lang="en-US" sz="1800" dirty="0" smtClean="0">
                <a:solidFill>
                  <a:srgbClr val="000000"/>
                </a:solidFill>
              </a:rPr>
              <a:t/>
            </a:r>
            <a:br>
              <a:rPr lang="en-US" sz="1800" dirty="0" smtClean="0">
                <a:solidFill>
                  <a:srgbClr val="000000"/>
                </a:solidFill>
              </a:rPr>
            </a:br>
            <a:endParaRPr lang="en-US" sz="1800" dirty="0" smtClean="0">
              <a:solidFill>
                <a:srgbClr val="000000"/>
              </a:solidFill>
            </a:endParaRPr>
          </a:p>
        </p:txBody>
      </p:sp>
      <p:sp>
        <p:nvSpPr>
          <p:cNvPr id="3" name="Content Placeholder 2"/>
          <p:cNvSpPr>
            <a:spLocks noGrp="1"/>
          </p:cNvSpPr>
          <p:nvPr>
            <p:ph sz="quarter" idx="1"/>
          </p:nvPr>
        </p:nvSpPr>
        <p:spPr/>
        <p:txBody>
          <a:bodyPr>
            <a:normAutofit fontScale="85000" lnSpcReduction="10000"/>
          </a:bodyPr>
          <a:lstStyle/>
          <a:p>
            <a:pPr marL="365760" indent="-256032" fontAlgn="auto">
              <a:spcAft>
                <a:spcPts val="0"/>
              </a:spcAft>
              <a:buClr>
                <a:schemeClr val="accent3"/>
              </a:buClr>
              <a:buFont typeface="Georgia"/>
              <a:buChar char="•"/>
              <a:defRPr/>
            </a:pPr>
            <a:endParaRPr lang="en-US" dirty="0" smtClean="0"/>
          </a:p>
          <a:p>
            <a:pPr marL="658368" lvl="1" indent="-246888" fontAlgn="auto">
              <a:spcAft>
                <a:spcPts val="0"/>
              </a:spcAft>
              <a:buFont typeface="Georgia"/>
              <a:buChar char="▫"/>
              <a:defRPr/>
            </a:pPr>
            <a:r>
              <a:rPr lang="en-US" dirty="0" smtClean="0"/>
              <a:t>Ryotwari : This existed in Madras since 1772. And extended to Bombay Presidency. Under this system., every registered holder of the land is considered as proprietor. He paid revenue directly to the government and is having liberty to sell / lease / gift the property to any one. </a:t>
            </a:r>
          </a:p>
          <a:p>
            <a:pPr marL="658368" lvl="1" indent="-246888" fontAlgn="auto">
              <a:spcAft>
                <a:spcPts val="0"/>
              </a:spcAft>
              <a:buFont typeface="Georgia"/>
              <a:buChar char="▫"/>
              <a:defRPr/>
            </a:pPr>
            <a:r>
              <a:rPr lang="en-US" dirty="0" smtClean="0"/>
              <a:t>Mahalwari: The land ownership is held as joint ownership with the village body. The land can be cultivated by tenants who can pay cash / kind / share. </a:t>
            </a:r>
          </a:p>
          <a:p>
            <a:pPr marL="658368" lvl="1" indent="-246888" fontAlgn="auto">
              <a:spcAft>
                <a:spcPts val="0"/>
              </a:spcAft>
              <a:buFont typeface="Georgia"/>
              <a:buChar char="▫"/>
              <a:defRPr/>
            </a:pPr>
            <a:r>
              <a:rPr lang="en-US" dirty="0" smtClean="0"/>
              <a:t>Jamindari: Under this system the whole village was under one landlord. The persons interested can work in the jamindars land as tenant / </a:t>
            </a:r>
            <a:r>
              <a:rPr lang="en-US" dirty="0" smtClean="0"/>
              <a:t>labourer</a:t>
            </a:r>
            <a:r>
              <a:rPr lang="en-US" dirty="0" smtClean="0"/>
              <a:t> based on the agreement with the </a:t>
            </a:r>
            <a:r>
              <a:rPr lang="en-US" dirty="0" smtClean="0"/>
              <a:t>jamindar</a:t>
            </a:r>
            <a:r>
              <a:rPr lang="en-US" dirty="0" smtClean="0"/>
              <a:t>. The </a:t>
            </a:r>
            <a:r>
              <a:rPr lang="en-US" dirty="0" smtClean="0"/>
              <a:t>jamindari</a:t>
            </a:r>
            <a:r>
              <a:rPr lang="en-US" dirty="0" smtClean="0"/>
              <a:t> system was known to be more exploitive, as the </a:t>
            </a:r>
            <a:r>
              <a:rPr lang="en-US" dirty="0" smtClean="0"/>
              <a:t>jaminder</a:t>
            </a:r>
            <a:r>
              <a:rPr lang="en-US" dirty="0" smtClean="0"/>
              <a:t> used to fix / hike the prices of land when ever he wished to do so. </a:t>
            </a:r>
          </a:p>
          <a:p>
            <a:pPr marL="658368" lvl="1" indent="-246888" fontAlgn="auto">
              <a:spcAft>
                <a:spcPts val="0"/>
              </a:spcAft>
              <a:buFont typeface="Georgia"/>
              <a:buChar char="▫"/>
              <a:defRPr/>
            </a:pPr>
            <a:r>
              <a:rPr lang="en-US" dirty="0" smtClean="0"/>
              <a:t>Jagirdari</a:t>
            </a:r>
            <a:r>
              <a:rPr lang="en-US" dirty="0" smtClean="0"/>
              <a:t>: Almost as similar as Jamindari system. The </a:t>
            </a:r>
            <a:r>
              <a:rPr lang="en-US" dirty="0" smtClean="0"/>
              <a:t>jagirdar</a:t>
            </a:r>
            <a:r>
              <a:rPr lang="en-US" dirty="0" smtClean="0"/>
              <a:t> is powered to control the unproductive masses of village by engaging them in agrarian activities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LAND REFORMS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marL="658368" lvl="1" indent="-246888" fontAlgn="auto">
              <a:spcAft>
                <a:spcPts val="0"/>
              </a:spcAft>
              <a:buFont typeface="Georgia"/>
              <a:buChar char="▫"/>
              <a:defRPr/>
            </a:pPr>
            <a:r>
              <a:rPr lang="en-US" dirty="0" smtClean="0"/>
              <a:t>After India Independence, the government has decided to abolish the systems of </a:t>
            </a:r>
            <a:r>
              <a:rPr lang="en-US" dirty="0" smtClean="0"/>
              <a:t>Jamindaris</a:t>
            </a:r>
            <a:r>
              <a:rPr lang="en-US" dirty="0" smtClean="0"/>
              <a:t> and </a:t>
            </a:r>
            <a:r>
              <a:rPr lang="en-US" dirty="0" smtClean="0"/>
              <a:t>Jagirdari</a:t>
            </a:r>
            <a:r>
              <a:rPr lang="en-US" dirty="0" smtClean="0"/>
              <a:t>, in order to remove intermediaries between state and peasant. This was the first legislation taken by almost all the states called as Abolition of Jamindari / </a:t>
            </a:r>
            <a:r>
              <a:rPr lang="en-US" dirty="0" smtClean="0"/>
              <a:t>Jagirdari</a:t>
            </a:r>
            <a:r>
              <a:rPr lang="en-US" dirty="0" smtClean="0"/>
              <a:t> systems Act. In 1950s. </a:t>
            </a:r>
          </a:p>
          <a:p>
            <a:pPr marL="658368" lvl="1" indent="-246888" fontAlgn="auto">
              <a:spcAft>
                <a:spcPts val="0"/>
              </a:spcAft>
              <a:buFont typeface="Georgia"/>
              <a:buChar char="▫"/>
              <a:defRPr/>
            </a:pPr>
            <a:r>
              <a:rPr lang="en-US" dirty="0" smtClean="0"/>
              <a:t>The main objectives of the Land Reforms are </a:t>
            </a:r>
          </a:p>
          <a:p>
            <a:pPr marL="658368" lvl="1" indent="-246888" fontAlgn="auto">
              <a:spcAft>
                <a:spcPts val="0"/>
              </a:spcAft>
              <a:buFont typeface="Georgia"/>
              <a:buChar char="▫"/>
              <a:defRPr/>
            </a:pPr>
            <a:r>
              <a:rPr lang="en-US" dirty="0" smtClean="0"/>
              <a:t>To make redistribution of Land to make a socialistic pattern of society. Such an effort will reduce the inequalities in ownership of land. </a:t>
            </a:r>
          </a:p>
          <a:p>
            <a:pPr marL="658368" lvl="1" indent="-246888" fontAlgn="auto">
              <a:spcAft>
                <a:spcPts val="0"/>
              </a:spcAft>
              <a:buFont typeface="Georgia"/>
              <a:buChar char="▫"/>
              <a:defRPr/>
            </a:pPr>
            <a:r>
              <a:rPr lang="en-US" dirty="0" smtClean="0"/>
              <a:t>To ensure land ceiling and take away the surplus land to be distributed among the small and marginal farmers. </a:t>
            </a:r>
          </a:p>
          <a:p>
            <a:pPr marL="658368" lvl="1" indent="-246888" fontAlgn="auto">
              <a:spcAft>
                <a:spcPts val="0"/>
              </a:spcAft>
              <a:buFont typeface="Georgia"/>
              <a:buChar char="▫"/>
              <a:defRPr/>
            </a:pPr>
            <a:r>
              <a:rPr lang="en-US" dirty="0" smtClean="0"/>
              <a:t>To legitimize tenancy with the ceiling limit </a:t>
            </a:r>
          </a:p>
          <a:p>
            <a:pPr marL="658368" lvl="1" indent="-246888" fontAlgn="auto">
              <a:spcAft>
                <a:spcPts val="0"/>
              </a:spcAft>
              <a:buFont typeface="Georgia"/>
              <a:buChar char="▫"/>
              <a:defRPr/>
            </a:pPr>
            <a:r>
              <a:rPr lang="en-US" dirty="0" smtClean="0"/>
              <a:t>To register all the tenancy with the village panchayats </a:t>
            </a:r>
          </a:p>
          <a:p>
            <a:pPr marL="658368" lvl="1" indent="-246888" fontAlgn="auto">
              <a:spcAft>
                <a:spcPts val="0"/>
              </a:spcAft>
              <a:buFont typeface="Georgia"/>
              <a:buChar char="▫"/>
              <a:defRPr/>
            </a:pPr>
            <a:r>
              <a:rPr lang="en-US" dirty="0" smtClean="0"/>
              <a:t>To establish relation between tenancy and ceiling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Access to Land Reforms </a:t>
            </a:r>
            <a:br>
              <a:rPr lang="en-US" dirty="0" smtClean="0"/>
            </a:br>
            <a:endParaRPr lang="en-US" dirty="0"/>
          </a:p>
        </p:txBody>
      </p:sp>
      <p:sp>
        <p:nvSpPr>
          <p:cNvPr id="3" name="Content Placeholder 2"/>
          <p:cNvSpPr>
            <a:spLocks noGrp="1"/>
          </p:cNvSpPr>
          <p:nvPr>
            <p:ph sz="quarter" idx="1"/>
          </p:nvPr>
        </p:nvSpPr>
        <p:spPr/>
        <p:txBody>
          <a:bodyPr>
            <a:normAutofit/>
          </a:bodyPr>
          <a:lstStyle/>
          <a:p>
            <a:pPr marL="658368" lvl="1" indent="-246888" fontAlgn="auto">
              <a:spcAft>
                <a:spcPts val="0"/>
              </a:spcAft>
              <a:buFont typeface="Georgia"/>
              <a:buChar char="▫"/>
              <a:defRPr/>
            </a:pPr>
            <a:r>
              <a:rPr lang="en-US" dirty="0" smtClean="0"/>
              <a:t>Gandhian </a:t>
            </a:r>
            <a:r>
              <a:rPr lang="en-US" dirty="0" smtClean="0"/>
              <a:t>Approach: The Sarvodaya movement of Mahatma Gandhi Talks more about the universal upliftment. Inspired by Gandhism, Vinoba Bhave has started the Gram dam movement. This movement approached the landlords to donate to surplus to the landless / </a:t>
            </a:r>
            <a:r>
              <a:rPr lang="en-US" dirty="0" smtClean="0"/>
              <a:t>marginalized </a:t>
            </a:r>
            <a:r>
              <a:rPr lang="en-US" dirty="0" smtClean="0"/>
              <a:t>farmers. </a:t>
            </a:r>
          </a:p>
          <a:p>
            <a:pPr marL="658368" lvl="1" indent="-246888" fontAlgn="auto">
              <a:spcAft>
                <a:spcPts val="0"/>
              </a:spcAft>
              <a:buFont typeface="Georgia"/>
              <a:buChar char="▫"/>
              <a:defRPr/>
            </a:pPr>
            <a:r>
              <a:rPr lang="en-US" dirty="0" smtClean="0"/>
              <a:t>2. The radical nationalist approach: Has been formally adopted by most of the state governments, however this approach couldn’t contribute much. </a:t>
            </a:r>
          </a:p>
          <a:p>
            <a:pPr marL="658368" lvl="1" indent="-246888" fontAlgn="auto">
              <a:spcAft>
                <a:spcPts val="0"/>
              </a:spcAft>
              <a:buFont typeface="Georgia"/>
              <a:buChar char="▫"/>
              <a:defRPr/>
            </a:pPr>
            <a:r>
              <a:rPr lang="en-US" dirty="0" smtClean="0"/>
              <a:t>3. The Marxist approach has been taken into account and is supported in the wake of peasant movements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Outcomes of Land Reforms </a:t>
            </a:r>
            <a:br>
              <a:rPr lang="en-US" dirty="0" smtClean="0"/>
            </a:br>
            <a:endParaRPr lang="en-US" dirty="0"/>
          </a:p>
        </p:txBody>
      </p:sp>
      <p:sp>
        <p:nvSpPr>
          <p:cNvPr id="3" name="Content Placeholder 2"/>
          <p:cNvSpPr>
            <a:spLocks noGrp="1"/>
          </p:cNvSpPr>
          <p:nvPr>
            <p:ph sz="quarter" idx="1"/>
          </p:nvPr>
        </p:nvSpPr>
        <p:spPr/>
        <p:txBody>
          <a:bodyPr>
            <a:normAutofit/>
          </a:bodyPr>
          <a:lstStyle/>
          <a:p>
            <a:pPr marL="658368" lvl="1" indent="-246888" fontAlgn="auto">
              <a:spcAft>
                <a:spcPts val="0"/>
              </a:spcAft>
              <a:buFont typeface="Georgia"/>
              <a:buNone/>
              <a:defRPr/>
            </a:pPr>
            <a:r>
              <a:rPr lang="en-US" dirty="0" smtClean="0"/>
              <a:t>1. </a:t>
            </a:r>
            <a:r>
              <a:rPr lang="en-US" b="1" dirty="0" smtClean="0"/>
              <a:t>Abolition of Jamindars and Jagirdars </a:t>
            </a:r>
          </a:p>
          <a:p>
            <a:pPr marL="658368" lvl="1" indent="-246888" fontAlgn="auto">
              <a:spcAft>
                <a:spcPts val="0"/>
              </a:spcAft>
              <a:buFont typeface="Georgia"/>
              <a:buChar char="▫"/>
              <a:defRPr/>
            </a:pPr>
            <a:r>
              <a:rPr lang="en-US" dirty="0" smtClean="0"/>
              <a:t>The powerful Jamindars and Jagirdars have become extinct </a:t>
            </a:r>
          </a:p>
          <a:p>
            <a:pPr marL="658368" lvl="1" indent="-246888" fontAlgn="auto">
              <a:spcAft>
                <a:spcPts val="0"/>
              </a:spcAft>
              <a:buFont typeface="Georgia"/>
              <a:buChar char="▫"/>
              <a:defRPr/>
            </a:pPr>
            <a:r>
              <a:rPr lang="en-US" dirty="0" smtClean="0"/>
              <a:t>The abolition of intermediaries have ceased exploitation </a:t>
            </a:r>
          </a:p>
          <a:p>
            <a:pPr marL="658368" lvl="1" indent="-246888" fontAlgn="auto">
              <a:spcAft>
                <a:spcPts val="0"/>
              </a:spcAft>
              <a:buFont typeface="Georgia"/>
              <a:buChar char="▫"/>
              <a:defRPr/>
            </a:pPr>
            <a:r>
              <a:rPr lang="en-US" dirty="0" smtClean="0"/>
              <a:t>Transfer of land to peasants from intermediaries have reduced inequalities </a:t>
            </a:r>
          </a:p>
          <a:p>
            <a:pPr marL="658368" lvl="1" indent="-246888" fontAlgn="auto">
              <a:spcAft>
                <a:spcPts val="0"/>
              </a:spcAft>
              <a:buFont typeface="Georgia"/>
              <a:buChar char="▫"/>
              <a:defRPr/>
            </a:pPr>
            <a:r>
              <a:rPr lang="en-US" dirty="0" smtClean="0"/>
              <a:t>The new proprietorship has given scope for innovation in Land Reforms </a:t>
            </a:r>
          </a:p>
          <a:p>
            <a:pPr marL="658368" lvl="1" indent="-246888" fontAlgn="auto">
              <a:spcAft>
                <a:spcPts val="0"/>
              </a:spcAft>
              <a:buFont typeface="Georgia"/>
              <a:buChar char="▫"/>
              <a:defRPr/>
            </a:pPr>
            <a:r>
              <a:rPr lang="en-US" dirty="0" smtClean="0"/>
              <a:t>The ex-</a:t>
            </a:r>
            <a:r>
              <a:rPr lang="en-US" dirty="0" smtClean="0"/>
              <a:t>jagirdars</a:t>
            </a:r>
            <a:r>
              <a:rPr lang="en-US" dirty="0" smtClean="0"/>
              <a:t> and ex-Jamindars have engaged themselves actively in other work thus contributing for National Growth </a:t>
            </a:r>
          </a:p>
          <a:p>
            <a:pPr marL="658368" lvl="1" indent="-246888" fontAlgn="auto">
              <a:spcAft>
                <a:spcPts val="0"/>
              </a:spcAft>
              <a:buFont typeface="Georgia"/>
              <a:buChar char="▫"/>
              <a:defRPr/>
            </a:pPr>
            <a:r>
              <a:rPr lang="en-US" dirty="0" smtClean="0"/>
              <a:t>The abolishment of these systems have multiplied to the new land owners thus adding revenue to the state governments.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077200" cy="46038"/>
          </a:xfrm>
        </p:spPr>
        <p:txBody>
          <a:bodyPr>
            <a:normAutofit fontScale="90000"/>
          </a:bodyPr>
          <a:lstStyle/>
          <a:p>
            <a:pPr fontAlgn="auto">
              <a:spcAft>
                <a:spcPts val="0"/>
              </a:spcAft>
              <a:defRPr/>
            </a:pPr>
            <a:endParaRPr lang="en-US" dirty="0"/>
          </a:p>
        </p:txBody>
      </p:sp>
      <p:sp>
        <p:nvSpPr>
          <p:cNvPr id="3" name="Content Placeholder 2"/>
          <p:cNvSpPr>
            <a:spLocks noGrp="1"/>
          </p:cNvSpPr>
          <p:nvPr>
            <p:ph sz="quarter" idx="1"/>
          </p:nvPr>
        </p:nvSpPr>
        <p:spPr>
          <a:xfrm>
            <a:off x="228600" y="685800"/>
            <a:ext cx="8763000" cy="5440363"/>
          </a:xfrm>
        </p:spPr>
        <p:txBody>
          <a:bodyPr>
            <a:normAutofit fontScale="77500" lnSpcReduction="20000"/>
          </a:bodyPr>
          <a:lstStyle/>
          <a:p>
            <a:pPr marL="365760" indent="-256032" fontAlgn="auto">
              <a:spcAft>
                <a:spcPts val="0"/>
              </a:spcAft>
              <a:buClr>
                <a:schemeClr val="accent3"/>
              </a:buClr>
              <a:buFont typeface="Georgia"/>
              <a:buChar char="•"/>
              <a:defRPr/>
            </a:pPr>
            <a:r>
              <a:rPr lang="en-US" b="1" dirty="0" smtClean="0"/>
              <a:t>2. Land Ceiling </a:t>
            </a:r>
          </a:p>
          <a:p>
            <a:pPr marL="658368" lvl="1" indent="-246888" fontAlgn="auto">
              <a:spcAft>
                <a:spcPts val="0"/>
              </a:spcAft>
              <a:buFont typeface="Georgia"/>
              <a:buChar char="▫"/>
              <a:defRPr/>
            </a:pPr>
            <a:r>
              <a:rPr lang="en-US" dirty="0" smtClean="0"/>
              <a:t>Land is a source of Income: In rural India land provides employment opportunities. There fore its important for the marginal farmers, agricultural laborers, and small farmers. </a:t>
            </a:r>
          </a:p>
          <a:p>
            <a:pPr marL="658368" lvl="1" indent="-246888" fontAlgn="auto">
              <a:spcAft>
                <a:spcPts val="0"/>
              </a:spcAft>
              <a:buFont typeface="Georgia"/>
              <a:buChar char="▫"/>
              <a:defRPr/>
            </a:pPr>
            <a:r>
              <a:rPr lang="en-US" dirty="0" smtClean="0"/>
              <a:t>Land Ceiling should be imposed on all kinds of lands: The land of different types : 1. Fallow 2. Uncultivable 3. irrigated and 4. Cultivable land. All the mentioned are inclusive of ceiling Act. </a:t>
            </a:r>
          </a:p>
          <a:p>
            <a:pPr marL="658368" lvl="1" indent="-246888" fontAlgn="auto">
              <a:spcAft>
                <a:spcPts val="0"/>
              </a:spcAft>
              <a:buFont typeface="Georgia"/>
              <a:buChar char="▫"/>
              <a:defRPr/>
            </a:pPr>
            <a:r>
              <a:rPr lang="en-US" dirty="0" smtClean="0"/>
              <a:t>Ceiling on irrigated and two crops a year: The ceiling act varies from state to state on ceiling on two crops a year land. However in most of the places the ceiling is 18 Acres. Anything above has to be taken by the respective state government. </a:t>
            </a:r>
          </a:p>
          <a:p>
            <a:pPr marL="658368" lvl="1" indent="-246888" fontAlgn="auto">
              <a:spcAft>
                <a:spcPts val="0"/>
              </a:spcAft>
              <a:buFont typeface="Georgia"/>
              <a:buChar char="▫"/>
              <a:defRPr/>
            </a:pPr>
            <a:r>
              <a:rPr lang="en-US" dirty="0" smtClean="0"/>
              <a:t>Ceiling on irrigated and one crop a year: A peasant is eligible to have 27 acres of one crop a year land. Any land above the mentioned is declared surplus and taken over by the state government. </a:t>
            </a:r>
          </a:p>
          <a:p>
            <a:pPr marL="658368" lvl="1" indent="-246888" fontAlgn="auto">
              <a:spcAft>
                <a:spcPts val="0"/>
              </a:spcAft>
              <a:buFont typeface="Georgia"/>
              <a:buChar char="▫"/>
              <a:defRPr/>
            </a:pPr>
            <a:r>
              <a:rPr lang="en-US" dirty="0" smtClean="0"/>
              <a:t>Ceiling </a:t>
            </a:r>
            <a:r>
              <a:rPr lang="en-US" dirty="0" smtClean="0"/>
              <a:t>upto</a:t>
            </a:r>
            <a:r>
              <a:rPr lang="en-US" dirty="0" smtClean="0"/>
              <a:t> 54 acres: Peasants can have other different kinds of land which are </a:t>
            </a:r>
            <a:r>
              <a:rPr lang="en-US" dirty="0" smtClean="0"/>
              <a:t>to be </a:t>
            </a:r>
            <a:r>
              <a:rPr lang="en-US" dirty="0" smtClean="0"/>
              <a:t>used for cultivation until 54 acres. </a:t>
            </a:r>
            <a:endParaRPr lang="en-US" dirty="0"/>
          </a:p>
          <a:p>
            <a:pPr marL="658368" lvl="1" indent="-246888" fontAlgn="auto">
              <a:spcAft>
                <a:spcPts val="0"/>
              </a:spcAft>
              <a:buFont typeface="Georgia"/>
              <a:buNone/>
              <a:defRPr/>
            </a:pPr>
            <a:endParaRPr lang="en-US" dirty="0" smtClean="0"/>
          </a:p>
          <a:p>
            <a:pPr marL="658368" lvl="1" indent="-246888" fontAlgn="auto">
              <a:spcAft>
                <a:spcPts val="0"/>
              </a:spcAft>
              <a:buFont typeface="Georgia"/>
              <a:buNone/>
              <a:defRPr/>
            </a:pPr>
            <a:r>
              <a:rPr lang="en-US" sz="3300" b="1" dirty="0" smtClean="0"/>
              <a:t>3. Land possession and social power </a:t>
            </a:r>
          </a:p>
          <a:p>
            <a:pPr marL="658368" lvl="1" indent="-246888" fontAlgn="auto">
              <a:spcAft>
                <a:spcPts val="0"/>
              </a:spcAft>
              <a:buFont typeface="Georgia"/>
              <a:buChar char="▫"/>
              <a:defRPr/>
            </a:pPr>
            <a:r>
              <a:rPr lang="en-US" dirty="0" smtClean="0"/>
              <a:t>It has been increasingly </a:t>
            </a:r>
            <a:r>
              <a:rPr lang="en-US" dirty="0" smtClean="0"/>
              <a:t>realized </a:t>
            </a:r>
            <a:r>
              <a:rPr lang="en-US" dirty="0" smtClean="0"/>
              <a:t>that the land is not only the source of production but also for generating power in the community. </a:t>
            </a:r>
          </a:p>
          <a:p>
            <a:pPr marL="658368" lvl="1" indent="-246888" fontAlgn="auto">
              <a:spcAft>
                <a:spcPts val="0"/>
              </a:spcAft>
              <a:buFont typeface="Georgia"/>
              <a:buChar char="▫"/>
              <a:defRPr/>
            </a:pPr>
            <a:r>
              <a:rPr lang="en-US" dirty="0" smtClean="0"/>
              <a:t>More capable more land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dirty="0" smtClean="0"/>
          </a:p>
        </p:txBody>
      </p:sp>
      <p:sp>
        <p:nvSpPr>
          <p:cNvPr id="3" name="Content Placeholder 2"/>
          <p:cNvSpPr>
            <a:spLocks noGrp="1"/>
          </p:cNvSpPr>
          <p:nvPr>
            <p:ph sz="quarter" idx="1"/>
          </p:nvPr>
        </p:nvSpPr>
        <p:spPr/>
        <p:txBody>
          <a:bodyPr>
            <a:normAutofit fontScale="85000" lnSpcReduction="20000"/>
          </a:bodyPr>
          <a:lstStyle/>
          <a:p>
            <a:pPr marL="365760" indent="-256032" fontAlgn="auto">
              <a:spcAft>
                <a:spcPts val="0"/>
              </a:spcAft>
              <a:buClr>
                <a:schemeClr val="accent3"/>
              </a:buClr>
              <a:buFont typeface="Georgia"/>
              <a:buChar char="•"/>
              <a:defRPr/>
            </a:pPr>
            <a:r>
              <a:rPr lang="en-US" b="1" dirty="0" smtClean="0"/>
              <a:t>Legitimization </a:t>
            </a:r>
            <a:r>
              <a:rPr lang="en-US" b="1" dirty="0" smtClean="0"/>
              <a:t>of tenancy </a:t>
            </a:r>
          </a:p>
          <a:p>
            <a:pPr marL="658368" lvl="1" indent="-246888" fontAlgn="auto">
              <a:spcAft>
                <a:spcPts val="0"/>
              </a:spcAft>
              <a:buFont typeface="Georgia"/>
              <a:buChar char="▫"/>
              <a:defRPr/>
            </a:pPr>
            <a:r>
              <a:rPr lang="en-US" dirty="0" smtClean="0"/>
              <a:t>In the Indian system the land is often transferred from one generation to another generation. However all this lack the documentation of possession of land. In this given context, the government had made it mandatory to register all tenancy arrangements . </a:t>
            </a:r>
          </a:p>
          <a:p>
            <a:pPr marL="365760" indent="-256032" fontAlgn="auto">
              <a:spcAft>
                <a:spcPts val="0"/>
              </a:spcAft>
              <a:buClr>
                <a:schemeClr val="accent3"/>
              </a:buClr>
              <a:buFont typeface="Georgia"/>
              <a:buChar char="•"/>
              <a:defRPr/>
            </a:pPr>
            <a:endParaRPr lang="en-US" dirty="0" smtClean="0"/>
          </a:p>
          <a:p>
            <a:pPr marL="365760" indent="-256032" fontAlgn="auto">
              <a:spcAft>
                <a:spcPts val="0"/>
              </a:spcAft>
              <a:buClr>
                <a:schemeClr val="accent3"/>
              </a:buClr>
              <a:buFont typeface="Georgia"/>
              <a:buChar char="•"/>
              <a:defRPr/>
            </a:pPr>
            <a:r>
              <a:rPr lang="en-US" b="1" dirty="0" smtClean="0"/>
              <a:t>Land as a private property</a:t>
            </a:r>
            <a:r>
              <a:rPr lang="en-US" dirty="0" smtClean="0"/>
              <a:t> </a:t>
            </a:r>
          </a:p>
          <a:p>
            <a:pPr marL="658368" lvl="1" indent="-246888" fontAlgn="auto">
              <a:spcAft>
                <a:spcPts val="0"/>
              </a:spcAft>
              <a:buFont typeface="Georgia"/>
              <a:buChar char="▫"/>
              <a:defRPr/>
            </a:pPr>
            <a:r>
              <a:rPr lang="en-US" dirty="0" smtClean="0"/>
              <a:t>Lands are now owned as a private property </a:t>
            </a:r>
          </a:p>
          <a:p>
            <a:pPr marL="365760" indent="-256032" fontAlgn="auto">
              <a:spcAft>
                <a:spcPts val="0"/>
              </a:spcAft>
              <a:buClr>
                <a:schemeClr val="accent3"/>
              </a:buClr>
              <a:buFont typeface="Georgia"/>
              <a:buChar char="•"/>
              <a:defRPr/>
            </a:pPr>
            <a:endParaRPr lang="en-US" dirty="0" smtClean="0"/>
          </a:p>
          <a:p>
            <a:pPr marL="365760" indent="-256032" fontAlgn="auto">
              <a:spcAft>
                <a:spcPts val="0"/>
              </a:spcAft>
              <a:buClr>
                <a:schemeClr val="accent3"/>
              </a:buClr>
              <a:buFont typeface="Georgia"/>
              <a:buChar char="•"/>
              <a:defRPr/>
            </a:pPr>
            <a:r>
              <a:rPr lang="en-US" b="1" dirty="0" smtClean="0"/>
              <a:t>Failures of Land Reforms </a:t>
            </a:r>
          </a:p>
          <a:p>
            <a:pPr marL="658368" lvl="1" indent="-246888" fontAlgn="auto">
              <a:spcAft>
                <a:spcPts val="0"/>
              </a:spcAft>
              <a:buFont typeface="Georgia"/>
              <a:buChar char="▫"/>
              <a:defRPr/>
            </a:pPr>
            <a:r>
              <a:rPr lang="en-US" dirty="0" smtClean="0"/>
              <a:t>State side with big farmers </a:t>
            </a:r>
          </a:p>
          <a:p>
            <a:pPr marL="658368" lvl="1" indent="-246888" fontAlgn="auto">
              <a:spcAft>
                <a:spcPts val="0"/>
              </a:spcAft>
              <a:buFont typeface="Georgia"/>
              <a:buChar char="▫"/>
              <a:defRPr/>
            </a:pPr>
            <a:r>
              <a:rPr lang="en-US" dirty="0" smtClean="0"/>
              <a:t>Big Farmers corner the lad of </a:t>
            </a:r>
            <a:r>
              <a:rPr lang="en-US" dirty="0" smtClean="0"/>
              <a:t>marginalized </a:t>
            </a:r>
            <a:r>
              <a:rPr lang="en-US" dirty="0" smtClean="0"/>
              <a:t>farmers </a:t>
            </a:r>
          </a:p>
          <a:p>
            <a:pPr marL="658368" lvl="1" indent="-246888" fontAlgn="auto">
              <a:spcAft>
                <a:spcPts val="0"/>
              </a:spcAft>
              <a:buFont typeface="Georgia"/>
              <a:buChar char="▫"/>
              <a:defRPr/>
            </a:pPr>
            <a:r>
              <a:rPr lang="en-US" dirty="0" smtClean="0"/>
              <a:t>Surplus Land is always fallow and uncultivable </a:t>
            </a:r>
          </a:p>
          <a:p>
            <a:pPr marL="658368" lvl="1" indent="-246888" fontAlgn="auto">
              <a:spcAft>
                <a:spcPts val="0"/>
              </a:spcAft>
              <a:buFont typeface="Georgia"/>
              <a:buChar char="▫"/>
              <a:defRPr/>
            </a:pPr>
            <a:r>
              <a:rPr lang="en-US" dirty="0" smtClean="0"/>
              <a:t>Benami Transactions </a:t>
            </a:r>
          </a:p>
          <a:p>
            <a:pPr marL="658368" lvl="1" indent="-246888" fontAlgn="auto">
              <a:spcAft>
                <a:spcPts val="0"/>
              </a:spcAft>
              <a:buFont typeface="Georgia"/>
              <a:buChar char="▫"/>
              <a:defRPr/>
            </a:pPr>
            <a:r>
              <a:rPr lang="en-US" dirty="0" smtClean="0"/>
              <a:t>Lack of Political Will </a:t>
            </a:r>
          </a:p>
          <a:p>
            <a:pPr marL="365760" indent="-256032" fontAlgn="auto">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TotalTime>
  <Words>1206</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Land reforms in India </vt:lpstr>
      <vt:lpstr>  Land</vt:lpstr>
      <vt:lpstr>Slide 3</vt:lpstr>
      <vt:lpstr>Tenancy Systems :  </vt:lpstr>
      <vt:lpstr>LAND REFORMS  </vt:lpstr>
      <vt:lpstr>Access to Land Reforms  </vt:lpstr>
      <vt:lpstr>Outcomes of Land Reforms  </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reforms in india</dc:title>
  <dc:creator>abc</dc:creator>
  <cp:lastModifiedBy>Rammy</cp:lastModifiedBy>
  <cp:revision>4</cp:revision>
  <dcterms:created xsi:type="dcterms:W3CDTF">2011-10-17T17:45:20Z</dcterms:created>
  <dcterms:modified xsi:type="dcterms:W3CDTF">2014-10-23T14:55:35Z</dcterms:modified>
</cp:coreProperties>
</file>