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2" r:id="rId5"/>
    <p:sldId id="259" r:id="rId6"/>
    <p:sldId id="261" r:id="rId7"/>
    <p:sldId id="268" r:id="rId8"/>
    <p:sldId id="265" r:id="rId9"/>
    <p:sldId id="267" r:id="rId10"/>
    <p:sldId id="271" r:id="rId11"/>
    <p:sldId id="270" r:id="rId12"/>
    <p:sldId id="266" r:id="rId13"/>
    <p:sldId id="269" r:id="rId14"/>
    <p:sldId id="264" r:id="rId15"/>
    <p:sldId id="260" r:id="rId16"/>
    <p:sldId id="263"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073" autoAdjust="0"/>
  </p:normalViewPr>
  <p:slideViewPr>
    <p:cSldViewPr>
      <p:cViewPr varScale="1">
        <p:scale>
          <a:sx n="68" d="100"/>
          <a:sy n="68" d="100"/>
        </p:scale>
        <p:origin x="-144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24C99-DF7A-4A73-A531-9C1A30EE6314}" type="datetimeFigureOut">
              <a:rPr lang="en-US" smtClean="0"/>
              <a:t>3/23/2015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BC745-49FB-48E7-B5E8-0C493A3E305E}" type="slidenum">
              <a:rPr lang="en-US" smtClean="0"/>
              <a:t>‹#›</a:t>
            </a:fld>
            <a:endParaRPr lang="en-US"/>
          </a:p>
        </p:txBody>
      </p:sp>
    </p:spTree>
    <p:extLst>
      <p:ext uri="{BB962C8B-B14F-4D97-AF65-F5344CB8AC3E}">
        <p14:creationId xmlns:p14="http://schemas.microsoft.com/office/powerpoint/2010/main" val="2281646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BC745-49FB-48E7-B5E8-0C493A3E305E}" type="slidenum">
              <a:rPr lang="en-US" smtClean="0"/>
              <a:t>11</a:t>
            </a:fld>
            <a:endParaRPr lang="en-US"/>
          </a:p>
        </p:txBody>
      </p:sp>
    </p:spTree>
    <p:extLst>
      <p:ext uri="{BB962C8B-B14F-4D97-AF65-F5344CB8AC3E}">
        <p14:creationId xmlns:p14="http://schemas.microsoft.com/office/powerpoint/2010/main" val="1042788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7D81BA-DEC8-4B0A-92F8-E99EA2BAAD81}"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7CBBB-3C9A-451B-8B2C-B24FD3602750}" type="slidenum">
              <a:rPr lang="en-US" smtClean="0"/>
              <a:t>‹#›</a:t>
            </a:fld>
            <a:endParaRPr lang="en-US"/>
          </a:p>
        </p:txBody>
      </p:sp>
    </p:spTree>
    <p:extLst>
      <p:ext uri="{BB962C8B-B14F-4D97-AF65-F5344CB8AC3E}">
        <p14:creationId xmlns:p14="http://schemas.microsoft.com/office/powerpoint/2010/main" val="143795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D81BA-DEC8-4B0A-92F8-E99EA2BAAD81}"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7CBBB-3C9A-451B-8B2C-B24FD3602750}" type="slidenum">
              <a:rPr lang="en-US" smtClean="0"/>
              <a:t>‹#›</a:t>
            </a:fld>
            <a:endParaRPr lang="en-US"/>
          </a:p>
        </p:txBody>
      </p:sp>
    </p:spTree>
    <p:extLst>
      <p:ext uri="{BB962C8B-B14F-4D97-AF65-F5344CB8AC3E}">
        <p14:creationId xmlns:p14="http://schemas.microsoft.com/office/powerpoint/2010/main" val="211136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D81BA-DEC8-4B0A-92F8-E99EA2BAAD81}"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7CBBB-3C9A-451B-8B2C-B24FD3602750}" type="slidenum">
              <a:rPr lang="en-US" smtClean="0"/>
              <a:t>‹#›</a:t>
            </a:fld>
            <a:endParaRPr lang="en-US"/>
          </a:p>
        </p:txBody>
      </p:sp>
    </p:spTree>
    <p:extLst>
      <p:ext uri="{BB962C8B-B14F-4D97-AF65-F5344CB8AC3E}">
        <p14:creationId xmlns:p14="http://schemas.microsoft.com/office/powerpoint/2010/main" val="397715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D81BA-DEC8-4B0A-92F8-E99EA2BAAD81}"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7CBBB-3C9A-451B-8B2C-B24FD3602750}" type="slidenum">
              <a:rPr lang="en-US" smtClean="0"/>
              <a:t>‹#›</a:t>
            </a:fld>
            <a:endParaRPr lang="en-US"/>
          </a:p>
        </p:txBody>
      </p:sp>
    </p:spTree>
    <p:extLst>
      <p:ext uri="{BB962C8B-B14F-4D97-AF65-F5344CB8AC3E}">
        <p14:creationId xmlns:p14="http://schemas.microsoft.com/office/powerpoint/2010/main" val="324914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7D81BA-DEC8-4B0A-92F8-E99EA2BAAD81}"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7CBBB-3C9A-451B-8B2C-B24FD3602750}" type="slidenum">
              <a:rPr lang="en-US" smtClean="0"/>
              <a:t>‹#›</a:t>
            </a:fld>
            <a:endParaRPr lang="en-US"/>
          </a:p>
        </p:txBody>
      </p:sp>
    </p:spTree>
    <p:extLst>
      <p:ext uri="{BB962C8B-B14F-4D97-AF65-F5344CB8AC3E}">
        <p14:creationId xmlns:p14="http://schemas.microsoft.com/office/powerpoint/2010/main" val="166167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7D81BA-DEC8-4B0A-92F8-E99EA2BAAD81}"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7CBBB-3C9A-451B-8B2C-B24FD3602750}" type="slidenum">
              <a:rPr lang="en-US" smtClean="0"/>
              <a:t>‹#›</a:t>
            </a:fld>
            <a:endParaRPr lang="en-US"/>
          </a:p>
        </p:txBody>
      </p:sp>
    </p:spTree>
    <p:extLst>
      <p:ext uri="{BB962C8B-B14F-4D97-AF65-F5344CB8AC3E}">
        <p14:creationId xmlns:p14="http://schemas.microsoft.com/office/powerpoint/2010/main" val="391664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7D81BA-DEC8-4B0A-92F8-E99EA2BAAD81}" type="datetimeFigureOut">
              <a:rPr lang="en-US" smtClean="0"/>
              <a:t>3/23/2015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7CBBB-3C9A-451B-8B2C-B24FD3602750}" type="slidenum">
              <a:rPr lang="en-US" smtClean="0"/>
              <a:t>‹#›</a:t>
            </a:fld>
            <a:endParaRPr lang="en-US"/>
          </a:p>
        </p:txBody>
      </p:sp>
    </p:spTree>
    <p:extLst>
      <p:ext uri="{BB962C8B-B14F-4D97-AF65-F5344CB8AC3E}">
        <p14:creationId xmlns:p14="http://schemas.microsoft.com/office/powerpoint/2010/main" val="104429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7D81BA-DEC8-4B0A-92F8-E99EA2BAAD81}" type="datetimeFigureOut">
              <a:rPr lang="en-US" smtClean="0"/>
              <a:t>3/23/2015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7CBBB-3C9A-451B-8B2C-B24FD3602750}" type="slidenum">
              <a:rPr lang="en-US" smtClean="0"/>
              <a:t>‹#›</a:t>
            </a:fld>
            <a:endParaRPr lang="en-US"/>
          </a:p>
        </p:txBody>
      </p:sp>
    </p:spTree>
    <p:extLst>
      <p:ext uri="{BB962C8B-B14F-4D97-AF65-F5344CB8AC3E}">
        <p14:creationId xmlns:p14="http://schemas.microsoft.com/office/powerpoint/2010/main" val="67762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D81BA-DEC8-4B0A-92F8-E99EA2BAAD81}" type="datetimeFigureOut">
              <a:rPr lang="en-US" smtClean="0"/>
              <a:t>3/23/2015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7CBBB-3C9A-451B-8B2C-B24FD3602750}" type="slidenum">
              <a:rPr lang="en-US" smtClean="0"/>
              <a:t>‹#›</a:t>
            </a:fld>
            <a:endParaRPr lang="en-US"/>
          </a:p>
        </p:txBody>
      </p:sp>
    </p:spTree>
    <p:extLst>
      <p:ext uri="{BB962C8B-B14F-4D97-AF65-F5344CB8AC3E}">
        <p14:creationId xmlns:p14="http://schemas.microsoft.com/office/powerpoint/2010/main" val="10438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D81BA-DEC8-4B0A-92F8-E99EA2BAAD81}"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7CBBB-3C9A-451B-8B2C-B24FD3602750}" type="slidenum">
              <a:rPr lang="en-US" smtClean="0"/>
              <a:t>‹#›</a:t>
            </a:fld>
            <a:endParaRPr lang="en-US"/>
          </a:p>
        </p:txBody>
      </p:sp>
    </p:spTree>
    <p:extLst>
      <p:ext uri="{BB962C8B-B14F-4D97-AF65-F5344CB8AC3E}">
        <p14:creationId xmlns:p14="http://schemas.microsoft.com/office/powerpoint/2010/main" val="236853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D81BA-DEC8-4B0A-92F8-E99EA2BAAD81}"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7CBBB-3C9A-451B-8B2C-B24FD3602750}" type="slidenum">
              <a:rPr lang="en-US" smtClean="0"/>
              <a:t>‹#›</a:t>
            </a:fld>
            <a:endParaRPr lang="en-US"/>
          </a:p>
        </p:txBody>
      </p:sp>
    </p:spTree>
    <p:extLst>
      <p:ext uri="{BB962C8B-B14F-4D97-AF65-F5344CB8AC3E}">
        <p14:creationId xmlns:p14="http://schemas.microsoft.com/office/powerpoint/2010/main" val="397616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D81BA-DEC8-4B0A-92F8-E99EA2BAAD81}" type="datetimeFigureOut">
              <a:rPr lang="en-US" smtClean="0"/>
              <a:t>3/23/2015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7CBBB-3C9A-451B-8B2C-B24FD3602750}" type="slidenum">
              <a:rPr lang="en-US" smtClean="0"/>
              <a:t>‹#›</a:t>
            </a:fld>
            <a:endParaRPr lang="en-US"/>
          </a:p>
        </p:txBody>
      </p:sp>
    </p:spTree>
    <p:extLst>
      <p:ext uri="{BB962C8B-B14F-4D97-AF65-F5344CB8AC3E}">
        <p14:creationId xmlns:p14="http://schemas.microsoft.com/office/powerpoint/2010/main" val="3470959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352800" y="1896769"/>
            <a:ext cx="4114800" cy="707886"/>
          </a:xfrm>
          <a:prstGeom prst="rect">
            <a:avLst/>
          </a:prstGeom>
          <a:noFill/>
        </p:spPr>
        <p:txBody>
          <a:bodyPr wrap="square" rtlCol="0">
            <a:spAutoFit/>
          </a:bodyPr>
          <a:lstStyle/>
          <a:p>
            <a:r>
              <a:rPr lang="en-US" sz="4000" b="1" dirty="0" smtClean="0">
                <a:ln w="19050">
                  <a:solidFill>
                    <a:schemeClr val="tx2">
                      <a:tint val="1000"/>
                    </a:schemeClr>
                  </a:solidFill>
                  <a:prstDash val="solid"/>
                </a:ln>
                <a:blipFill>
                  <a:blip r:embed="rId4"/>
                  <a:tile tx="0" ty="0" sx="100000" sy="100000" flip="none" algn="tl"/>
                </a:blipFill>
              </a:rPr>
              <a:t>N</a:t>
            </a:r>
            <a:r>
              <a:rPr lang="en-US" sz="4000" b="1" dirty="0" smtClean="0">
                <a:ln w="19050">
                  <a:solidFill>
                    <a:schemeClr val="tx2">
                      <a:tint val="1000"/>
                    </a:schemeClr>
                  </a:solidFill>
                  <a:prstDash val="solid"/>
                </a:ln>
                <a:blipFill dpi="0" rotWithShape="1">
                  <a:blip r:embed="rId5">
                    <a:extLst>
                      <a:ext uri="{28A0092B-C50C-407E-A947-70E740481C1C}">
                        <a14:useLocalDpi xmlns:a14="http://schemas.microsoft.com/office/drawing/2010/main" val="0"/>
                      </a:ext>
                    </a:extLst>
                  </a:blip>
                  <a:srcRect/>
                  <a:stretch>
                    <a:fillRect/>
                  </a:stretch>
                </a:blipFill>
              </a:rPr>
              <a:t>O</a:t>
            </a:r>
            <a:r>
              <a:rPr lang="en-US" sz="4000" b="1" dirty="0" smtClean="0">
                <a:ln w="19050">
                  <a:solidFill>
                    <a:schemeClr val="tx2">
                      <a:tint val="1000"/>
                    </a:schemeClr>
                  </a:solidFill>
                  <a:prstDash val="solid"/>
                </a:ln>
                <a:blipFill dpi="0" rotWithShape="1">
                  <a:blip r:embed="rId6">
                    <a:extLst>
                      <a:ext uri="{28A0092B-C50C-407E-A947-70E740481C1C}">
                        <a14:useLocalDpi xmlns:a14="http://schemas.microsoft.com/office/drawing/2010/main" val="0"/>
                      </a:ext>
                    </a:extLst>
                  </a:blip>
                  <a:srcRect/>
                  <a:stretch>
                    <a:fillRect/>
                  </a:stretch>
                </a:blipFill>
              </a:rPr>
              <a:t>RMALIZATI</a:t>
            </a:r>
            <a:r>
              <a:rPr lang="en-US" sz="4000" b="1" dirty="0" smtClean="0">
                <a:ln w="19050">
                  <a:solidFill>
                    <a:schemeClr val="tx2">
                      <a:tint val="1000"/>
                    </a:schemeClr>
                  </a:solidFill>
                  <a:prstDash val="solid"/>
                </a:ln>
                <a:blipFill dpi="0" rotWithShape="1">
                  <a:blip r:embed="rId5">
                    <a:extLst>
                      <a:ext uri="{28A0092B-C50C-407E-A947-70E740481C1C}">
                        <a14:useLocalDpi xmlns:a14="http://schemas.microsoft.com/office/drawing/2010/main" val="0"/>
                      </a:ext>
                    </a:extLst>
                  </a:blip>
                  <a:srcRect/>
                  <a:stretch>
                    <a:fillRect/>
                  </a:stretch>
                </a:blipFill>
              </a:rPr>
              <a:t>O</a:t>
            </a:r>
            <a:r>
              <a:rPr lang="en-US" sz="4000" b="1" dirty="0" smtClean="0">
                <a:ln w="19050">
                  <a:solidFill>
                    <a:schemeClr val="tx2">
                      <a:tint val="1000"/>
                    </a:schemeClr>
                  </a:solidFill>
                  <a:prstDash val="solid"/>
                </a:ln>
                <a:blipFill dpi="0" rotWithShape="1">
                  <a:blip r:embed="rId4"/>
                  <a:srcRect/>
                  <a:tile tx="0" ty="0" sx="100000" sy="100000" flip="none" algn="tl"/>
                </a:blipFill>
              </a:rPr>
              <a:t>N</a:t>
            </a:r>
            <a:endParaRPr lang="en-US" sz="4000" b="1" dirty="0">
              <a:ln w="19050">
                <a:solidFill>
                  <a:schemeClr val="tx2">
                    <a:tint val="1000"/>
                  </a:schemeClr>
                </a:solidFill>
                <a:prstDash val="solid"/>
              </a:ln>
              <a:blipFill dpi="0" rotWithShape="1">
                <a:blip r:embed="rId4"/>
                <a:srcRect/>
                <a:tile tx="0" ty="0" sx="100000" sy="100000" flip="none" algn="tl"/>
              </a:blipFill>
            </a:endParaRPr>
          </a:p>
        </p:txBody>
      </p:sp>
      <p:sp>
        <p:nvSpPr>
          <p:cNvPr id="5" name="TextBox 4"/>
          <p:cNvSpPr txBox="1"/>
          <p:nvPr/>
        </p:nvSpPr>
        <p:spPr>
          <a:xfrm>
            <a:off x="3886200" y="2971800"/>
            <a:ext cx="3352800" cy="369332"/>
          </a:xfrm>
          <a:prstGeom prst="rect">
            <a:avLst/>
          </a:prstGeom>
          <a:noFill/>
        </p:spPr>
        <p:txBody>
          <a:bodyPr wrap="square" rtlCol="0">
            <a:spAutoFit/>
          </a:bodyPr>
          <a:lstStyle/>
          <a:p>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N. HARIKA (CSC)</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ustDataLst>
      <p:tags r:id="rId1"/>
    </p:custDataLst>
    <p:extLst>
      <p:ext uri="{BB962C8B-B14F-4D97-AF65-F5344CB8AC3E}">
        <p14:creationId xmlns:p14="http://schemas.microsoft.com/office/powerpoint/2010/main" val="3761295736"/>
      </p:ext>
    </p:extLst>
  </p:cSld>
  <p:clrMapOvr>
    <a:masterClrMapping/>
  </p:clrMapOvr>
  <mc:AlternateContent xmlns:mc="http://schemas.openxmlformats.org/markup-compatibility/2006">
    <mc:Choice xmlns:p14="http://schemas.microsoft.com/office/powerpoint/2010/main" Requires="p14">
      <p:transition spd="slow" p14:dur="1500" advTm="7149">
        <p:split orient="vert"/>
      </p:transition>
    </mc:Choice>
    <mc:Fallback>
      <p:transition spd="slow" advTm="714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67400" y="6248400"/>
            <a:ext cx="3657600" cy="523220"/>
          </a:xfrm>
          <a:prstGeom prst="rect">
            <a:avLst/>
          </a:prstGeom>
          <a:noFill/>
        </p:spPr>
        <p:txBody>
          <a:bodyPr wrap="square" rtlCol="0">
            <a:spAutoFit/>
            <a:scene3d>
              <a:camera prst="orthographicFront"/>
              <a:lightRig rig="threePt" dir="t"/>
            </a:scene3d>
            <a:sp3d extrusionH="57150">
              <a:bevelT w="38100" h="38100" prst="convex"/>
            </a:sp3d>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NORMALIZATION</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altLang="en-US" sz="2800" b="1" dirty="0" smtClean="0"/>
              <a:t>Partial dependency</a:t>
            </a:r>
            <a:endParaRPr lang="en-US" altLang="en-US" sz="2800" b="1" dirty="0" smtClean="0"/>
          </a:p>
        </p:txBody>
      </p:sp>
      <p:sp>
        <p:nvSpPr>
          <p:cNvPr id="7" name="Text Box 88"/>
          <p:cNvSpPr txBox="1">
            <a:spLocks noChangeArrowheads="1"/>
          </p:cNvSpPr>
          <p:nvPr/>
        </p:nvSpPr>
        <p:spPr bwMode="auto">
          <a:xfrm>
            <a:off x="762000" y="1155700"/>
            <a:ext cx="754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CA" altLang="en-US"/>
              <a:t>A </a:t>
            </a:r>
            <a:r>
              <a:rPr lang="en-CA" altLang="en-US" b="1"/>
              <a:t>partial dependency</a:t>
            </a:r>
            <a:r>
              <a:rPr lang="en-CA" altLang="en-US"/>
              <a:t> exists when an attribute B is functionally dependent on an attribute A, and A is a component of a multipart candidate key.</a:t>
            </a:r>
            <a:endParaRPr lang="en-US" altLang="en-US"/>
          </a:p>
        </p:txBody>
      </p:sp>
      <p:sp>
        <p:nvSpPr>
          <p:cNvPr id="8" name="Text Box 89"/>
          <p:cNvSpPr txBox="1">
            <a:spLocks noChangeArrowheads="1"/>
          </p:cNvSpPr>
          <p:nvPr/>
        </p:nvSpPr>
        <p:spPr bwMode="auto">
          <a:xfrm>
            <a:off x="990600" y="3429000"/>
            <a:ext cx="1905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CA" altLang="en-US" u="sng"/>
              <a:t>InvNum</a:t>
            </a:r>
            <a:endParaRPr lang="en-US" altLang="en-US" u="sng"/>
          </a:p>
        </p:txBody>
      </p:sp>
      <p:sp>
        <p:nvSpPr>
          <p:cNvPr id="9" name="Text Box 90"/>
          <p:cNvSpPr txBox="1">
            <a:spLocks noChangeArrowheads="1"/>
          </p:cNvSpPr>
          <p:nvPr/>
        </p:nvSpPr>
        <p:spPr bwMode="auto">
          <a:xfrm>
            <a:off x="2895600" y="3429000"/>
            <a:ext cx="1676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CA" altLang="en-US" u="sng"/>
              <a:t>LineNum</a:t>
            </a:r>
            <a:endParaRPr lang="en-US" altLang="en-US" u="sng"/>
          </a:p>
        </p:txBody>
      </p:sp>
      <p:sp>
        <p:nvSpPr>
          <p:cNvPr id="10" name="Text Box 91"/>
          <p:cNvSpPr txBox="1">
            <a:spLocks noChangeArrowheads="1"/>
          </p:cNvSpPr>
          <p:nvPr/>
        </p:nvSpPr>
        <p:spPr bwMode="auto">
          <a:xfrm>
            <a:off x="4572000" y="34290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CA" altLang="en-US"/>
              <a:t>Qty</a:t>
            </a:r>
            <a:endParaRPr lang="en-US" altLang="en-US"/>
          </a:p>
        </p:txBody>
      </p:sp>
      <p:sp>
        <p:nvSpPr>
          <p:cNvPr id="11" name="Text Box 92"/>
          <p:cNvSpPr txBox="1">
            <a:spLocks noChangeArrowheads="1"/>
          </p:cNvSpPr>
          <p:nvPr/>
        </p:nvSpPr>
        <p:spPr bwMode="auto">
          <a:xfrm>
            <a:off x="5562600" y="3429000"/>
            <a:ext cx="1676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CA" altLang="en-US"/>
              <a:t>InvDate</a:t>
            </a:r>
            <a:endParaRPr lang="en-US" altLang="en-US"/>
          </a:p>
        </p:txBody>
      </p:sp>
      <p:sp>
        <p:nvSpPr>
          <p:cNvPr id="12" name="Freeform 94"/>
          <p:cNvSpPr>
            <a:spLocks/>
          </p:cNvSpPr>
          <p:nvPr/>
        </p:nvSpPr>
        <p:spPr bwMode="auto">
          <a:xfrm>
            <a:off x="3581400" y="3886200"/>
            <a:ext cx="1676400" cy="533400"/>
          </a:xfrm>
          <a:custGeom>
            <a:avLst/>
            <a:gdLst>
              <a:gd name="T0" fmla="*/ 0 w 1056"/>
              <a:gd name="T1" fmla="*/ 0 h 336"/>
              <a:gd name="T2" fmla="*/ 0 w 1056"/>
              <a:gd name="T3" fmla="*/ 2147483647 h 336"/>
              <a:gd name="T4" fmla="*/ 2147483647 w 1056"/>
              <a:gd name="T5" fmla="*/ 2147483647 h 336"/>
              <a:gd name="T6" fmla="*/ 2147483647 w 1056"/>
              <a:gd name="T7" fmla="*/ 0 h 336"/>
              <a:gd name="T8" fmla="*/ 0 60000 65536"/>
              <a:gd name="T9" fmla="*/ 0 60000 65536"/>
              <a:gd name="T10" fmla="*/ 0 60000 65536"/>
              <a:gd name="T11" fmla="*/ 0 60000 65536"/>
              <a:gd name="T12" fmla="*/ 0 w 1056"/>
              <a:gd name="T13" fmla="*/ 0 h 336"/>
              <a:gd name="T14" fmla="*/ 1056 w 1056"/>
              <a:gd name="T15" fmla="*/ 336 h 336"/>
            </a:gdLst>
            <a:ahLst/>
            <a:cxnLst>
              <a:cxn ang="T8">
                <a:pos x="T0" y="T1"/>
              </a:cxn>
              <a:cxn ang="T9">
                <a:pos x="T2" y="T3"/>
              </a:cxn>
              <a:cxn ang="T10">
                <a:pos x="T4" y="T5"/>
              </a:cxn>
              <a:cxn ang="T11">
                <a:pos x="T6" y="T7"/>
              </a:cxn>
            </a:cxnLst>
            <a:rect l="T12" t="T13" r="T14" b="T15"/>
            <a:pathLst>
              <a:path w="1056" h="336">
                <a:moveTo>
                  <a:pt x="0" y="0"/>
                </a:moveTo>
                <a:lnTo>
                  <a:pt x="0" y="336"/>
                </a:lnTo>
                <a:lnTo>
                  <a:pt x="1056" y="336"/>
                </a:lnTo>
                <a:lnTo>
                  <a:pt x="1056" y="0"/>
                </a:lnTo>
              </a:path>
            </a:pathLst>
          </a:cu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3" name="Freeform 95"/>
          <p:cNvSpPr>
            <a:spLocks/>
          </p:cNvSpPr>
          <p:nvPr/>
        </p:nvSpPr>
        <p:spPr bwMode="auto">
          <a:xfrm>
            <a:off x="1905000" y="3886200"/>
            <a:ext cx="4495800" cy="533400"/>
          </a:xfrm>
          <a:custGeom>
            <a:avLst/>
            <a:gdLst>
              <a:gd name="T0" fmla="*/ 0 w 1056"/>
              <a:gd name="T1" fmla="*/ 0 h 336"/>
              <a:gd name="T2" fmla="*/ 0 w 1056"/>
              <a:gd name="T3" fmla="*/ 2147483647 h 336"/>
              <a:gd name="T4" fmla="*/ 2147483647 w 1056"/>
              <a:gd name="T5" fmla="*/ 2147483647 h 336"/>
              <a:gd name="T6" fmla="*/ 2147483647 w 1056"/>
              <a:gd name="T7" fmla="*/ 0 h 336"/>
              <a:gd name="T8" fmla="*/ 0 60000 65536"/>
              <a:gd name="T9" fmla="*/ 0 60000 65536"/>
              <a:gd name="T10" fmla="*/ 0 60000 65536"/>
              <a:gd name="T11" fmla="*/ 0 60000 65536"/>
              <a:gd name="T12" fmla="*/ 0 w 1056"/>
              <a:gd name="T13" fmla="*/ 0 h 336"/>
              <a:gd name="T14" fmla="*/ 1056 w 1056"/>
              <a:gd name="T15" fmla="*/ 336 h 336"/>
            </a:gdLst>
            <a:ahLst/>
            <a:cxnLst>
              <a:cxn ang="T8">
                <a:pos x="T0" y="T1"/>
              </a:cxn>
              <a:cxn ang="T9">
                <a:pos x="T2" y="T3"/>
              </a:cxn>
              <a:cxn ang="T10">
                <a:pos x="T4" y="T5"/>
              </a:cxn>
              <a:cxn ang="T11">
                <a:pos x="T6" y="T7"/>
              </a:cxn>
            </a:cxnLst>
            <a:rect l="T12" t="T13" r="T14" b="T15"/>
            <a:pathLst>
              <a:path w="1056" h="336">
                <a:moveTo>
                  <a:pt x="0" y="0"/>
                </a:moveTo>
                <a:lnTo>
                  <a:pt x="0" y="336"/>
                </a:lnTo>
                <a:lnTo>
                  <a:pt x="1056" y="336"/>
                </a:lnTo>
                <a:lnTo>
                  <a:pt x="1056" y="0"/>
                </a:lnTo>
              </a:path>
            </a:pathLst>
          </a:cu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4" name="Freeform 96"/>
          <p:cNvSpPr>
            <a:spLocks/>
          </p:cNvSpPr>
          <p:nvPr/>
        </p:nvSpPr>
        <p:spPr bwMode="auto">
          <a:xfrm flipV="1">
            <a:off x="2057400" y="2895600"/>
            <a:ext cx="4495800" cy="533400"/>
          </a:xfrm>
          <a:custGeom>
            <a:avLst/>
            <a:gdLst>
              <a:gd name="T0" fmla="*/ 0 w 1056"/>
              <a:gd name="T1" fmla="*/ 0 h 336"/>
              <a:gd name="T2" fmla="*/ 0 w 1056"/>
              <a:gd name="T3" fmla="*/ 2147483647 h 336"/>
              <a:gd name="T4" fmla="*/ 2147483647 w 1056"/>
              <a:gd name="T5" fmla="*/ 2147483647 h 336"/>
              <a:gd name="T6" fmla="*/ 2147483647 w 1056"/>
              <a:gd name="T7" fmla="*/ 0 h 336"/>
              <a:gd name="T8" fmla="*/ 0 60000 65536"/>
              <a:gd name="T9" fmla="*/ 0 60000 65536"/>
              <a:gd name="T10" fmla="*/ 0 60000 65536"/>
              <a:gd name="T11" fmla="*/ 0 60000 65536"/>
              <a:gd name="T12" fmla="*/ 0 w 1056"/>
              <a:gd name="T13" fmla="*/ 0 h 336"/>
              <a:gd name="T14" fmla="*/ 1056 w 1056"/>
              <a:gd name="T15" fmla="*/ 336 h 336"/>
            </a:gdLst>
            <a:ahLst/>
            <a:cxnLst>
              <a:cxn ang="T8">
                <a:pos x="T0" y="T1"/>
              </a:cxn>
              <a:cxn ang="T9">
                <a:pos x="T2" y="T3"/>
              </a:cxn>
              <a:cxn ang="T10">
                <a:pos x="T4" y="T5"/>
              </a:cxn>
              <a:cxn ang="T11">
                <a:pos x="T6" y="T7"/>
              </a:cxn>
            </a:cxnLst>
            <a:rect l="T12" t="T13" r="T14" b="T15"/>
            <a:pathLst>
              <a:path w="1056" h="336">
                <a:moveTo>
                  <a:pt x="0" y="0"/>
                </a:moveTo>
                <a:lnTo>
                  <a:pt x="0" y="336"/>
                </a:lnTo>
                <a:lnTo>
                  <a:pt x="1056" y="336"/>
                </a:lnTo>
                <a:lnTo>
                  <a:pt x="1056" y="0"/>
                </a:lnTo>
              </a:path>
            </a:pathLst>
          </a:cu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5" name="Text Box 97"/>
          <p:cNvSpPr txBox="1">
            <a:spLocks noChangeArrowheads="1"/>
          </p:cNvSpPr>
          <p:nvPr/>
        </p:nvSpPr>
        <p:spPr bwMode="auto">
          <a:xfrm>
            <a:off x="990600" y="4648200"/>
            <a:ext cx="6934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CA" altLang="en-US"/>
              <a:t>Candidate keys: {InvNum, LineNum} InvDate is </a:t>
            </a:r>
            <a:r>
              <a:rPr lang="en-CA" altLang="en-US" i="1"/>
              <a:t>partially dependent</a:t>
            </a:r>
            <a:r>
              <a:rPr lang="en-CA" altLang="en-US"/>
              <a:t> on {InvNum, LineNum} as </a:t>
            </a:r>
            <a:r>
              <a:rPr lang="en-CA" altLang="en-US">
                <a:solidFill>
                  <a:srgbClr val="FF0000"/>
                </a:solidFill>
              </a:rPr>
              <a:t>InvNum is a determinant of InvDate and InvNum is part of a candidate key</a:t>
            </a:r>
            <a:endParaRPr lang="en-US" altLang="en-US">
              <a:solidFill>
                <a:srgbClr val="FF0000"/>
              </a:solidFill>
            </a:endParaRPr>
          </a:p>
        </p:txBody>
      </p:sp>
    </p:spTree>
    <p:extLst>
      <p:ext uri="{BB962C8B-B14F-4D97-AF65-F5344CB8AC3E}">
        <p14:creationId xmlns:p14="http://schemas.microsoft.com/office/powerpoint/2010/main" val="222015800"/>
      </p:ext>
    </p:extLst>
  </p:cSld>
  <p:clrMapOvr>
    <a:masterClrMapping/>
  </p:clrMapOvr>
  <p:transition spd="slow" advTm="2717">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67400" y="6248400"/>
            <a:ext cx="3657600" cy="523220"/>
          </a:xfrm>
          <a:prstGeom prst="rect">
            <a:avLst/>
          </a:prstGeom>
          <a:noFill/>
        </p:spPr>
        <p:txBody>
          <a:bodyPr wrap="square" rtlCol="0">
            <a:spAutoFit/>
            <a:scene3d>
              <a:camera prst="orthographicFront"/>
              <a:lightRig rig="threePt" dir="t"/>
            </a:scene3d>
            <a:sp3d extrusionH="57150">
              <a:bevelT w="38100" h="38100" prst="convex"/>
            </a:sp3d>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NORMALIZATION</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altLang="en-US" sz="2800" b="1" dirty="0" smtClean="0"/>
              <a:t>Transitive dependency</a:t>
            </a:r>
            <a:endParaRPr lang="en-US" altLang="en-US" sz="2800" b="1" dirty="0" smtClean="0"/>
          </a:p>
        </p:txBody>
      </p:sp>
      <p:sp>
        <p:nvSpPr>
          <p:cNvPr id="7" name="Rectangle 60"/>
          <p:cNvSpPr>
            <a:spLocks noChangeArrowheads="1"/>
          </p:cNvSpPr>
          <p:nvPr/>
        </p:nvSpPr>
        <p:spPr bwMode="auto">
          <a:xfrm>
            <a:off x="990600" y="1447800"/>
            <a:ext cx="72390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ts val="1200"/>
              </a:spcBef>
              <a:spcAft>
                <a:spcPts val="1200"/>
              </a:spcAft>
            </a:pPr>
            <a:r>
              <a:rPr lang="en-CA" altLang="en-US" b="1" dirty="0"/>
              <a:t>Transitive dependency</a:t>
            </a:r>
          </a:p>
          <a:p>
            <a:pPr>
              <a:lnSpc>
                <a:spcPct val="140000"/>
              </a:lnSpc>
            </a:pPr>
            <a:r>
              <a:rPr lang="en-CA" altLang="en-US" dirty="0">
                <a:latin typeface="Arial" charset="0"/>
              </a:rPr>
              <a:t>Consider attributes A, B, and C, and where</a:t>
            </a:r>
          </a:p>
          <a:p>
            <a:pPr>
              <a:lnSpc>
                <a:spcPct val="150000"/>
              </a:lnSpc>
            </a:pPr>
            <a:r>
              <a:rPr lang="en-CA" altLang="en-US" dirty="0">
                <a:latin typeface="Arial" charset="0"/>
              </a:rPr>
              <a:t>	A </a:t>
            </a:r>
            <a:r>
              <a:rPr lang="en-CA" altLang="en-US" noProof="1">
                <a:latin typeface="Arial" charset="0"/>
                <a:sym typeface="Wingdings" pitchFamily="2" charset="2"/>
              </a:rPr>
              <a:t></a:t>
            </a:r>
            <a:r>
              <a:rPr lang="en-CA" altLang="en-US" dirty="0">
                <a:latin typeface="Arial" charset="0"/>
              </a:rPr>
              <a:t> B and B </a:t>
            </a:r>
            <a:r>
              <a:rPr lang="en-CA" altLang="en-US" noProof="1">
                <a:latin typeface="Arial" charset="0"/>
                <a:sym typeface="Wingdings" pitchFamily="2" charset="2"/>
              </a:rPr>
              <a:t></a:t>
            </a:r>
            <a:r>
              <a:rPr lang="en-CA" altLang="en-US" dirty="0">
                <a:latin typeface="Arial" charset="0"/>
              </a:rPr>
              <a:t> C. </a:t>
            </a:r>
          </a:p>
          <a:p>
            <a:pPr>
              <a:lnSpc>
                <a:spcPct val="150000"/>
              </a:lnSpc>
            </a:pPr>
            <a:r>
              <a:rPr lang="en-CA" altLang="en-US" dirty="0">
                <a:latin typeface="Arial" charset="0"/>
              </a:rPr>
              <a:t>Functional dependencies are transitive, which means that we also have the functional dependency 	A </a:t>
            </a:r>
            <a:r>
              <a:rPr lang="en-CA" altLang="en-US" noProof="1">
                <a:latin typeface="Arial" charset="0"/>
                <a:sym typeface="Wingdings" pitchFamily="2" charset="2"/>
              </a:rPr>
              <a:t></a:t>
            </a:r>
            <a:r>
              <a:rPr lang="en-CA" altLang="en-US" dirty="0">
                <a:latin typeface="Arial" charset="0"/>
              </a:rPr>
              <a:t> C</a:t>
            </a:r>
          </a:p>
          <a:p>
            <a:pPr>
              <a:lnSpc>
                <a:spcPct val="150000"/>
              </a:lnSpc>
            </a:pPr>
            <a:r>
              <a:rPr lang="en-CA" altLang="en-US" dirty="0">
                <a:latin typeface="Arial" charset="0"/>
              </a:rPr>
              <a:t>We say that C is transitively dependent on A through B. </a:t>
            </a:r>
            <a:endParaRPr lang="en-US" altLang="en-US" dirty="0">
              <a:latin typeface="Arial" charset="0"/>
            </a:endParaRPr>
          </a:p>
        </p:txBody>
      </p:sp>
    </p:spTree>
    <p:extLst>
      <p:ext uri="{BB962C8B-B14F-4D97-AF65-F5344CB8AC3E}">
        <p14:creationId xmlns:p14="http://schemas.microsoft.com/office/powerpoint/2010/main" val="3415350149"/>
      </p:ext>
    </p:extLst>
  </p:cSld>
  <p:clrMapOvr>
    <a:masterClrMapping/>
  </p:clrMapOvr>
  <p:transition spd="slow" advTm="2807">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67400" y="6248400"/>
            <a:ext cx="3657600" cy="523220"/>
          </a:xfrm>
          <a:prstGeom prst="rect">
            <a:avLst/>
          </a:prstGeom>
          <a:noFill/>
        </p:spPr>
        <p:txBody>
          <a:bodyPr wrap="square" rtlCol="0">
            <a:spAutoFit/>
            <a:scene3d>
              <a:camera prst="orthographicFront"/>
              <a:lightRig rig="threePt" dir="t"/>
            </a:scene3d>
            <a:sp3d extrusionH="57150">
              <a:bevelT w="38100" h="38100" prst="convex"/>
            </a:sp3d>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NORMALIZATION</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altLang="en-US" sz="2800" b="1" dirty="0" smtClean="0"/>
              <a:t>Transitive dependency</a:t>
            </a:r>
            <a:endParaRPr lang="en-US" altLang="en-US" sz="2800" b="1" dirty="0" smtClean="0"/>
          </a:p>
        </p:txBody>
      </p:sp>
      <p:sp>
        <p:nvSpPr>
          <p:cNvPr id="7" name="Freeform 66"/>
          <p:cNvSpPr>
            <a:spLocks/>
          </p:cNvSpPr>
          <p:nvPr/>
        </p:nvSpPr>
        <p:spPr bwMode="auto">
          <a:xfrm>
            <a:off x="1508125" y="2203450"/>
            <a:ext cx="1822450" cy="387350"/>
          </a:xfrm>
          <a:custGeom>
            <a:avLst/>
            <a:gdLst>
              <a:gd name="T0" fmla="*/ 0 w 4032"/>
              <a:gd name="T1" fmla="*/ 0 h 288"/>
              <a:gd name="T2" fmla="*/ 0 w 4032"/>
              <a:gd name="T3" fmla="*/ 2147483647 h 288"/>
              <a:gd name="T4" fmla="*/ 2147483647 w 4032"/>
              <a:gd name="T5" fmla="*/ 2147483647 h 288"/>
              <a:gd name="T6" fmla="*/ 2147483647 w 4032"/>
              <a:gd name="T7" fmla="*/ 0 h 288"/>
              <a:gd name="T8" fmla="*/ 0 60000 65536"/>
              <a:gd name="T9" fmla="*/ 0 60000 65536"/>
              <a:gd name="T10" fmla="*/ 0 60000 65536"/>
              <a:gd name="T11" fmla="*/ 0 60000 65536"/>
              <a:gd name="T12" fmla="*/ 0 w 4032"/>
              <a:gd name="T13" fmla="*/ 0 h 288"/>
              <a:gd name="T14" fmla="*/ 4032 w 4032"/>
              <a:gd name="T15" fmla="*/ 288 h 288"/>
            </a:gdLst>
            <a:ahLst/>
            <a:cxnLst>
              <a:cxn ang="T8">
                <a:pos x="T0" y="T1"/>
              </a:cxn>
              <a:cxn ang="T9">
                <a:pos x="T2" y="T3"/>
              </a:cxn>
              <a:cxn ang="T10">
                <a:pos x="T4" y="T5"/>
              </a:cxn>
              <a:cxn ang="T11">
                <a:pos x="T6" y="T7"/>
              </a:cxn>
            </a:cxnLst>
            <a:rect l="T12" t="T13" r="T14" b="T15"/>
            <a:pathLst>
              <a:path w="4032" h="288">
                <a:moveTo>
                  <a:pt x="0" y="0"/>
                </a:moveTo>
                <a:lnTo>
                  <a:pt x="0" y="288"/>
                </a:lnTo>
                <a:lnTo>
                  <a:pt x="4032" y="288"/>
                </a:lnTo>
                <a:lnTo>
                  <a:pt x="4032" y="0"/>
                </a:lnTo>
              </a:path>
            </a:pathLst>
          </a:custGeom>
          <a:noFill/>
          <a:ln w="9525">
            <a:solidFill>
              <a:srgbClr val="00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8" name="Freeform 67"/>
          <p:cNvSpPr>
            <a:spLocks/>
          </p:cNvSpPr>
          <p:nvPr/>
        </p:nvSpPr>
        <p:spPr bwMode="auto">
          <a:xfrm flipV="1">
            <a:off x="4702175" y="1295400"/>
            <a:ext cx="2298700" cy="387350"/>
          </a:xfrm>
          <a:custGeom>
            <a:avLst/>
            <a:gdLst>
              <a:gd name="T0" fmla="*/ 0 w 4032"/>
              <a:gd name="T1" fmla="*/ 0 h 288"/>
              <a:gd name="T2" fmla="*/ 0 w 4032"/>
              <a:gd name="T3" fmla="*/ 2147483647 h 288"/>
              <a:gd name="T4" fmla="*/ 2147483647 w 4032"/>
              <a:gd name="T5" fmla="*/ 2147483647 h 288"/>
              <a:gd name="T6" fmla="*/ 2147483647 w 4032"/>
              <a:gd name="T7" fmla="*/ 0 h 288"/>
              <a:gd name="T8" fmla="*/ 0 60000 65536"/>
              <a:gd name="T9" fmla="*/ 0 60000 65536"/>
              <a:gd name="T10" fmla="*/ 0 60000 65536"/>
              <a:gd name="T11" fmla="*/ 0 60000 65536"/>
              <a:gd name="T12" fmla="*/ 0 w 4032"/>
              <a:gd name="T13" fmla="*/ 0 h 288"/>
              <a:gd name="T14" fmla="*/ 4032 w 4032"/>
              <a:gd name="T15" fmla="*/ 288 h 288"/>
            </a:gdLst>
            <a:ahLst/>
            <a:cxnLst>
              <a:cxn ang="T8">
                <a:pos x="T0" y="T1"/>
              </a:cxn>
              <a:cxn ang="T9">
                <a:pos x="T2" y="T3"/>
              </a:cxn>
              <a:cxn ang="T10">
                <a:pos x="T4" y="T5"/>
              </a:cxn>
              <a:cxn ang="T11">
                <a:pos x="T6" y="T7"/>
              </a:cxn>
            </a:cxnLst>
            <a:rect l="T12" t="T13" r="T14" b="T15"/>
            <a:pathLst>
              <a:path w="4032" h="288">
                <a:moveTo>
                  <a:pt x="0" y="0"/>
                </a:moveTo>
                <a:lnTo>
                  <a:pt x="0" y="288"/>
                </a:lnTo>
                <a:lnTo>
                  <a:pt x="4032" y="288"/>
                </a:lnTo>
                <a:lnTo>
                  <a:pt x="4032" y="0"/>
                </a:lnTo>
              </a:path>
            </a:pathLst>
          </a:custGeom>
          <a:noFill/>
          <a:ln w="9525">
            <a:solidFill>
              <a:srgbClr val="00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9" name="Text Box 69"/>
          <p:cNvSpPr txBox="1">
            <a:spLocks noChangeArrowheads="1"/>
          </p:cNvSpPr>
          <p:nvPr/>
        </p:nvSpPr>
        <p:spPr bwMode="auto">
          <a:xfrm>
            <a:off x="892175" y="17526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CA" altLang="en-US" u="sng"/>
              <a:t>EmpNum</a:t>
            </a:r>
            <a:r>
              <a:rPr lang="en-CA" altLang="en-US" noProof="1"/>
              <a:t> </a:t>
            </a:r>
            <a:r>
              <a:rPr lang="en-US" altLang="en-US"/>
              <a:t>  </a:t>
            </a:r>
            <a:r>
              <a:rPr lang="en-CA" altLang="en-US"/>
              <a:t>EmpEmail     </a:t>
            </a:r>
            <a:r>
              <a:rPr lang="en-CA" altLang="en-US" noProof="1"/>
              <a:t>DeptNum       </a:t>
            </a:r>
            <a:r>
              <a:rPr lang="en-CA" altLang="en-US"/>
              <a:t>DeptNname</a:t>
            </a:r>
            <a:endParaRPr lang="en-US" altLang="en-US"/>
          </a:p>
        </p:txBody>
      </p:sp>
      <p:sp>
        <p:nvSpPr>
          <p:cNvPr id="10" name="Rectangle 70"/>
          <p:cNvSpPr>
            <a:spLocks noChangeArrowheads="1"/>
          </p:cNvSpPr>
          <p:nvPr/>
        </p:nvSpPr>
        <p:spPr bwMode="auto">
          <a:xfrm>
            <a:off x="815975" y="1676400"/>
            <a:ext cx="1447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1" name="Rectangle 71"/>
          <p:cNvSpPr>
            <a:spLocks noChangeArrowheads="1"/>
          </p:cNvSpPr>
          <p:nvPr/>
        </p:nvSpPr>
        <p:spPr bwMode="auto">
          <a:xfrm>
            <a:off x="2263775" y="1676400"/>
            <a:ext cx="16002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2" name="Rectangle 72"/>
          <p:cNvSpPr>
            <a:spLocks noChangeArrowheads="1"/>
          </p:cNvSpPr>
          <p:nvPr/>
        </p:nvSpPr>
        <p:spPr bwMode="auto">
          <a:xfrm>
            <a:off x="3863975" y="1676400"/>
            <a:ext cx="17526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3" name="Rectangle 73"/>
          <p:cNvSpPr>
            <a:spLocks noChangeArrowheads="1"/>
          </p:cNvSpPr>
          <p:nvPr/>
        </p:nvSpPr>
        <p:spPr bwMode="auto">
          <a:xfrm>
            <a:off x="5616575" y="1676400"/>
            <a:ext cx="19812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4" name="Freeform 76"/>
          <p:cNvSpPr>
            <a:spLocks/>
          </p:cNvSpPr>
          <p:nvPr/>
        </p:nvSpPr>
        <p:spPr bwMode="auto">
          <a:xfrm>
            <a:off x="3330575" y="2209800"/>
            <a:ext cx="1143000" cy="381000"/>
          </a:xfrm>
          <a:custGeom>
            <a:avLst/>
            <a:gdLst>
              <a:gd name="T0" fmla="*/ 0 w 720"/>
              <a:gd name="T1" fmla="*/ 2147483647 h 240"/>
              <a:gd name="T2" fmla="*/ 2147483647 w 720"/>
              <a:gd name="T3" fmla="*/ 2147483647 h 240"/>
              <a:gd name="T4" fmla="*/ 2147483647 w 720"/>
              <a:gd name="T5" fmla="*/ 0 h 240"/>
              <a:gd name="T6" fmla="*/ 0 60000 65536"/>
              <a:gd name="T7" fmla="*/ 0 60000 65536"/>
              <a:gd name="T8" fmla="*/ 0 60000 65536"/>
              <a:gd name="T9" fmla="*/ 0 w 720"/>
              <a:gd name="T10" fmla="*/ 0 h 240"/>
              <a:gd name="T11" fmla="*/ 720 w 720"/>
              <a:gd name="T12" fmla="*/ 240 h 240"/>
            </a:gdLst>
            <a:ahLst/>
            <a:cxnLst>
              <a:cxn ang="T6">
                <a:pos x="T0" y="T1"/>
              </a:cxn>
              <a:cxn ang="T7">
                <a:pos x="T2" y="T3"/>
              </a:cxn>
              <a:cxn ang="T8">
                <a:pos x="T4" y="T5"/>
              </a:cxn>
            </a:cxnLst>
            <a:rect l="T9" t="T10" r="T11" b="T12"/>
            <a:pathLst>
              <a:path w="720" h="240">
                <a:moveTo>
                  <a:pt x="0" y="240"/>
                </a:moveTo>
                <a:lnTo>
                  <a:pt x="720" y="240"/>
                </a:lnTo>
                <a:lnTo>
                  <a:pt x="720" y="0"/>
                </a:lnTo>
              </a:path>
            </a:pathLst>
          </a:cu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5" name="AutoShape 77"/>
          <p:cNvSpPr>
            <a:spLocks noChangeArrowheads="1"/>
          </p:cNvSpPr>
          <p:nvPr/>
        </p:nvSpPr>
        <p:spPr bwMode="auto">
          <a:xfrm rot="20778544">
            <a:off x="2286000" y="2971800"/>
            <a:ext cx="1143000" cy="685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6" name="Freeform 78"/>
          <p:cNvSpPr>
            <a:spLocks/>
          </p:cNvSpPr>
          <p:nvPr/>
        </p:nvSpPr>
        <p:spPr bwMode="auto">
          <a:xfrm>
            <a:off x="1835150" y="4489450"/>
            <a:ext cx="1822450" cy="387350"/>
          </a:xfrm>
          <a:custGeom>
            <a:avLst/>
            <a:gdLst>
              <a:gd name="T0" fmla="*/ 0 w 4032"/>
              <a:gd name="T1" fmla="*/ 0 h 288"/>
              <a:gd name="T2" fmla="*/ 0 w 4032"/>
              <a:gd name="T3" fmla="*/ 2147483647 h 288"/>
              <a:gd name="T4" fmla="*/ 2147483647 w 4032"/>
              <a:gd name="T5" fmla="*/ 2147483647 h 288"/>
              <a:gd name="T6" fmla="*/ 2147483647 w 4032"/>
              <a:gd name="T7" fmla="*/ 0 h 288"/>
              <a:gd name="T8" fmla="*/ 0 60000 65536"/>
              <a:gd name="T9" fmla="*/ 0 60000 65536"/>
              <a:gd name="T10" fmla="*/ 0 60000 65536"/>
              <a:gd name="T11" fmla="*/ 0 60000 65536"/>
              <a:gd name="T12" fmla="*/ 0 w 4032"/>
              <a:gd name="T13" fmla="*/ 0 h 288"/>
              <a:gd name="T14" fmla="*/ 4032 w 4032"/>
              <a:gd name="T15" fmla="*/ 288 h 288"/>
            </a:gdLst>
            <a:ahLst/>
            <a:cxnLst>
              <a:cxn ang="T8">
                <a:pos x="T0" y="T1"/>
              </a:cxn>
              <a:cxn ang="T9">
                <a:pos x="T2" y="T3"/>
              </a:cxn>
              <a:cxn ang="T10">
                <a:pos x="T4" y="T5"/>
              </a:cxn>
              <a:cxn ang="T11">
                <a:pos x="T6" y="T7"/>
              </a:cxn>
            </a:cxnLst>
            <a:rect l="T12" t="T13" r="T14" b="T15"/>
            <a:pathLst>
              <a:path w="4032" h="288">
                <a:moveTo>
                  <a:pt x="0" y="0"/>
                </a:moveTo>
                <a:lnTo>
                  <a:pt x="0" y="288"/>
                </a:lnTo>
                <a:lnTo>
                  <a:pt x="4032" y="288"/>
                </a:lnTo>
                <a:lnTo>
                  <a:pt x="4032" y="0"/>
                </a:lnTo>
              </a:path>
            </a:pathLst>
          </a:custGeom>
          <a:noFill/>
          <a:ln w="9525">
            <a:solidFill>
              <a:srgbClr val="00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7" name="Freeform 79"/>
          <p:cNvSpPr>
            <a:spLocks/>
          </p:cNvSpPr>
          <p:nvPr/>
        </p:nvSpPr>
        <p:spPr bwMode="auto">
          <a:xfrm flipV="1">
            <a:off x="5029200" y="3581400"/>
            <a:ext cx="2298700" cy="387350"/>
          </a:xfrm>
          <a:custGeom>
            <a:avLst/>
            <a:gdLst>
              <a:gd name="T0" fmla="*/ 0 w 4032"/>
              <a:gd name="T1" fmla="*/ 0 h 288"/>
              <a:gd name="T2" fmla="*/ 0 w 4032"/>
              <a:gd name="T3" fmla="*/ 2147483647 h 288"/>
              <a:gd name="T4" fmla="*/ 2147483647 w 4032"/>
              <a:gd name="T5" fmla="*/ 2147483647 h 288"/>
              <a:gd name="T6" fmla="*/ 2147483647 w 4032"/>
              <a:gd name="T7" fmla="*/ 0 h 288"/>
              <a:gd name="T8" fmla="*/ 0 60000 65536"/>
              <a:gd name="T9" fmla="*/ 0 60000 65536"/>
              <a:gd name="T10" fmla="*/ 0 60000 65536"/>
              <a:gd name="T11" fmla="*/ 0 60000 65536"/>
              <a:gd name="T12" fmla="*/ 0 w 4032"/>
              <a:gd name="T13" fmla="*/ 0 h 288"/>
              <a:gd name="T14" fmla="*/ 4032 w 4032"/>
              <a:gd name="T15" fmla="*/ 288 h 288"/>
            </a:gdLst>
            <a:ahLst/>
            <a:cxnLst>
              <a:cxn ang="T8">
                <a:pos x="T0" y="T1"/>
              </a:cxn>
              <a:cxn ang="T9">
                <a:pos x="T2" y="T3"/>
              </a:cxn>
              <a:cxn ang="T10">
                <a:pos x="T4" y="T5"/>
              </a:cxn>
              <a:cxn ang="T11">
                <a:pos x="T6" y="T7"/>
              </a:cxn>
            </a:cxnLst>
            <a:rect l="T12" t="T13" r="T14" b="T15"/>
            <a:pathLst>
              <a:path w="4032" h="288">
                <a:moveTo>
                  <a:pt x="0" y="0"/>
                </a:moveTo>
                <a:lnTo>
                  <a:pt x="0" y="288"/>
                </a:lnTo>
                <a:lnTo>
                  <a:pt x="4032" y="288"/>
                </a:lnTo>
                <a:lnTo>
                  <a:pt x="4032" y="0"/>
                </a:lnTo>
              </a:path>
            </a:pathLst>
          </a:custGeom>
          <a:noFill/>
          <a:ln w="9525">
            <a:solidFill>
              <a:srgbClr val="00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8" name="Text Box 80"/>
          <p:cNvSpPr txBox="1">
            <a:spLocks noChangeArrowheads="1"/>
          </p:cNvSpPr>
          <p:nvPr/>
        </p:nvSpPr>
        <p:spPr bwMode="auto">
          <a:xfrm>
            <a:off x="1219200" y="40386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CA" altLang="en-US" u="sng"/>
              <a:t>EmpNum</a:t>
            </a:r>
            <a:r>
              <a:rPr lang="en-CA" altLang="en-US"/>
              <a:t>   </a:t>
            </a:r>
            <a:r>
              <a:rPr lang="en-CA" altLang="en-US" noProof="1"/>
              <a:t> </a:t>
            </a:r>
            <a:r>
              <a:rPr lang="en-CA" altLang="en-US"/>
              <a:t>EmpEmail     </a:t>
            </a:r>
            <a:r>
              <a:rPr lang="en-CA" altLang="en-US" noProof="1"/>
              <a:t>DeptNum       </a:t>
            </a:r>
            <a:r>
              <a:rPr lang="en-CA" altLang="en-US"/>
              <a:t>DeptNname</a:t>
            </a:r>
            <a:endParaRPr lang="en-US" altLang="en-US"/>
          </a:p>
        </p:txBody>
      </p:sp>
      <p:sp>
        <p:nvSpPr>
          <p:cNvPr id="19" name="Rectangle 81"/>
          <p:cNvSpPr>
            <a:spLocks noChangeArrowheads="1"/>
          </p:cNvSpPr>
          <p:nvPr/>
        </p:nvSpPr>
        <p:spPr bwMode="auto">
          <a:xfrm>
            <a:off x="1143000" y="3962400"/>
            <a:ext cx="1447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0" name="Rectangle 82"/>
          <p:cNvSpPr>
            <a:spLocks noChangeArrowheads="1"/>
          </p:cNvSpPr>
          <p:nvPr/>
        </p:nvSpPr>
        <p:spPr bwMode="auto">
          <a:xfrm>
            <a:off x="2590800" y="3962400"/>
            <a:ext cx="16002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1" name="Rectangle 83"/>
          <p:cNvSpPr>
            <a:spLocks noChangeArrowheads="1"/>
          </p:cNvSpPr>
          <p:nvPr/>
        </p:nvSpPr>
        <p:spPr bwMode="auto">
          <a:xfrm>
            <a:off x="4191000" y="3962400"/>
            <a:ext cx="17526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2" name="Rectangle 84"/>
          <p:cNvSpPr>
            <a:spLocks noChangeArrowheads="1"/>
          </p:cNvSpPr>
          <p:nvPr/>
        </p:nvSpPr>
        <p:spPr bwMode="auto">
          <a:xfrm>
            <a:off x="5943600" y="3962400"/>
            <a:ext cx="19812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3" name="Freeform 85"/>
          <p:cNvSpPr>
            <a:spLocks/>
          </p:cNvSpPr>
          <p:nvPr/>
        </p:nvSpPr>
        <p:spPr bwMode="auto">
          <a:xfrm>
            <a:off x="3657600" y="4495800"/>
            <a:ext cx="1143000" cy="381000"/>
          </a:xfrm>
          <a:custGeom>
            <a:avLst/>
            <a:gdLst>
              <a:gd name="T0" fmla="*/ 0 w 720"/>
              <a:gd name="T1" fmla="*/ 2147483647 h 240"/>
              <a:gd name="T2" fmla="*/ 2147483647 w 720"/>
              <a:gd name="T3" fmla="*/ 2147483647 h 240"/>
              <a:gd name="T4" fmla="*/ 2147483647 w 720"/>
              <a:gd name="T5" fmla="*/ 0 h 240"/>
              <a:gd name="T6" fmla="*/ 0 60000 65536"/>
              <a:gd name="T7" fmla="*/ 0 60000 65536"/>
              <a:gd name="T8" fmla="*/ 0 60000 65536"/>
              <a:gd name="T9" fmla="*/ 0 w 720"/>
              <a:gd name="T10" fmla="*/ 0 h 240"/>
              <a:gd name="T11" fmla="*/ 720 w 720"/>
              <a:gd name="T12" fmla="*/ 240 h 240"/>
            </a:gdLst>
            <a:ahLst/>
            <a:cxnLst>
              <a:cxn ang="T6">
                <a:pos x="T0" y="T1"/>
              </a:cxn>
              <a:cxn ang="T7">
                <a:pos x="T2" y="T3"/>
              </a:cxn>
              <a:cxn ang="T8">
                <a:pos x="T4" y="T5"/>
              </a:cxn>
            </a:cxnLst>
            <a:rect l="T9" t="T10" r="T11" b="T12"/>
            <a:pathLst>
              <a:path w="720" h="240">
                <a:moveTo>
                  <a:pt x="0" y="240"/>
                </a:moveTo>
                <a:lnTo>
                  <a:pt x="720" y="240"/>
                </a:lnTo>
                <a:lnTo>
                  <a:pt x="720" y="0"/>
                </a:lnTo>
              </a:path>
            </a:pathLst>
          </a:cu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4" name="Freeform 86"/>
          <p:cNvSpPr>
            <a:spLocks/>
          </p:cNvSpPr>
          <p:nvPr/>
        </p:nvSpPr>
        <p:spPr bwMode="auto">
          <a:xfrm>
            <a:off x="4800600" y="4495800"/>
            <a:ext cx="2057400" cy="381000"/>
          </a:xfrm>
          <a:custGeom>
            <a:avLst/>
            <a:gdLst>
              <a:gd name="T0" fmla="*/ 0 w 720"/>
              <a:gd name="T1" fmla="*/ 2147483647 h 240"/>
              <a:gd name="T2" fmla="*/ 2147483647 w 720"/>
              <a:gd name="T3" fmla="*/ 2147483647 h 240"/>
              <a:gd name="T4" fmla="*/ 2147483647 w 720"/>
              <a:gd name="T5" fmla="*/ 0 h 240"/>
              <a:gd name="T6" fmla="*/ 0 60000 65536"/>
              <a:gd name="T7" fmla="*/ 0 60000 65536"/>
              <a:gd name="T8" fmla="*/ 0 60000 65536"/>
              <a:gd name="T9" fmla="*/ 0 w 720"/>
              <a:gd name="T10" fmla="*/ 0 h 240"/>
              <a:gd name="T11" fmla="*/ 720 w 720"/>
              <a:gd name="T12" fmla="*/ 240 h 240"/>
            </a:gdLst>
            <a:ahLst/>
            <a:cxnLst>
              <a:cxn ang="T6">
                <a:pos x="T0" y="T1"/>
              </a:cxn>
              <a:cxn ang="T7">
                <a:pos x="T2" y="T3"/>
              </a:cxn>
              <a:cxn ang="T8">
                <a:pos x="T4" y="T5"/>
              </a:cxn>
            </a:cxnLst>
            <a:rect l="T9" t="T10" r="T11" b="T12"/>
            <a:pathLst>
              <a:path w="720" h="240">
                <a:moveTo>
                  <a:pt x="0" y="240"/>
                </a:moveTo>
                <a:lnTo>
                  <a:pt x="720" y="240"/>
                </a:lnTo>
                <a:lnTo>
                  <a:pt x="720" y="0"/>
                </a:lnTo>
              </a:path>
            </a:pathLst>
          </a:cu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5" name="Rectangle 87"/>
          <p:cNvSpPr>
            <a:spLocks noChangeArrowheads="1"/>
          </p:cNvSpPr>
          <p:nvPr/>
        </p:nvSpPr>
        <p:spPr bwMode="auto">
          <a:xfrm>
            <a:off x="685800" y="5105400"/>
            <a:ext cx="815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CA" altLang="en-US"/>
              <a:t>DeptName is </a:t>
            </a:r>
            <a:r>
              <a:rPr lang="en-CA" altLang="en-US" i="1"/>
              <a:t>transitively dependent</a:t>
            </a:r>
            <a:r>
              <a:rPr lang="en-CA" altLang="en-US"/>
              <a:t> on EmpNum via DeptNum</a:t>
            </a:r>
          </a:p>
          <a:p>
            <a:pPr lvl="2"/>
            <a:r>
              <a:rPr lang="en-CA" altLang="en-US"/>
              <a:t>EmpNum </a:t>
            </a:r>
            <a:r>
              <a:rPr lang="en-CA" altLang="en-US" noProof="1">
                <a:sym typeface="Wingdings" pitchFamily="2" charset="2"/>
              </a:rPr>
              <a:t></a:t>
            </a:r>
            <a:r>
              <a:rPr lang="en-CA" altLang="en-US" noProof="1"/>
              <a:t> DeptN</a:t>
            </a:r>
            <a:r>
              <a:rPr lang="en-CA" altLang="en-US"/>
              <a:t>ame</a:t>
            </a:r>
            <a:endParaRPr lang="en-US" altLang="en-US"/>
          </a:p>
        </p:txBody>
      </p:sp>
      <p:sp>
        <p:nvSpPr>
          <p:cNvPr id="26" name="Rectangle 88"/>
          <p:cNvSpPr>
            <a:spLocks noChangeArrowheads="1"/>
          </p:cNvSpPr>
          <p:nvPr/>
        </p:nvSpPr>
        <p:spPr bwMode="auto">
          <a:xfrm>
            <a:off x="815975" y="1066800"/>
            <a:ext cx="3021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CA" altLang="en-US"/>
              <a:t>EmpNum </a:t>
            </a:r>
            <a:r>
              <a:rPr lang="en-CA" altLang="en-US" noProof="1">
                <a:sym typeface="Wingdings" pitchFamily="2" charset="2"/>
              </a:rPr>
              <a:t></a:t>
            </a:r>
            <a:r>
              <a:rPr lang="en-CA" altLang="en-US" noProof="1"/>
              <a:t> DeptNum</a:t>
            </a:r>
            <a:endParaRPr lang="en-US" altLang="en-US"/>
          </a:p>
        </p:txBody>
      </p:sp>
      <p:sp>
        <p:nvSpPr>
          <p:cNvPr id="27" name="Rectangle 89"/>
          <p:cNvSpPr>
            <a:spLocks noChangeArrowheads="1"/>
          </p:cNvSpPr>
          <p:nvPr/>
        </p:nvSpPr>
        <p:spPr bwMode="auto">
          <a:xfrm>
            <a:off x="5181600" y="2438400"/>
            <a:ext cx="315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CA" altLang="en-US"/>
              <a:t>DeptNum </a:t>
            </a:r>
            <a:r>
              <a:rPr lang="en-CA" altLang="en-US" noProof="1">
                <a:sym typeface="Wingdings" pitchFamily="2" charset="2"/>
              </a:rPr>
              <a:t></a:t>
            </a:r>
            <a:r>
              <a:rPr lang="en-CA" altLang="en-US" noProof="1"/>
              <a:t> DeptN</a:t>
            </a:r>
            <a:r>
              <a:rPr lang="en-CA" altLang="en-US"/>
              <a:t>ame</a:t>
            </a:r>
            <a:endParaRPr lang="en-US" altLang="en-US"/>
          </a:p>
        </p:txBody>
      </p:sp>
    </p:spTree>
    <p:extLst>
      <p:ext uri="{BB962C8B-B14F-4D97-AF65-F5344CB8AC3E}">
        <p14:creationId xmlns:p14="http://schemas.microsoft.com/office/powerpoint/2010/main" val="21580063"/>
      </p:ext>
    </p:extLst>
  </p:cSld>
  <p:clrMapOvr>
    <a:masterClrMapping/>
  </p:clrMapOvr>
  <mc:AlternateContent xmlns:mc="http://schemas.openxmlformats.org/markup-compatibility/2006">
    <mc:Choice xmlns:p14="http://schemas.microsoft.com/office/powerpoint/2010/main" Requires="p14">
      <p:transition spd="slow" p14:dur="1100" advTm="2843">
        <p14:switch dir="r"/>
      </p:transition>
    </mc:Choice>
    <mc:Fallback>
      <p:transition spd="slow" advTm="2843">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67400" y="6248400"/>
            <a:ext cx="3657600" cy="523220"/>
          </a:xfrm>
          <a:prstGeom prst="rect">
            <a:avLst/>
          </a:prstGeom>
          <a:noFill/>
        </p:spPr>
        <p:txBody>
          <a:bodyPr wrap="square" rtlCol="0">
            <a:spAutoFit/>
            <a:scene3d>
              <a:camera prst="orthographicFront"/>
              <a:lightRig rig="threePt" dir="t"/>
            </a:scene3d>
            <a:sp3d extrusionH="57150">
              <a:bevelT w="38100" h="38100" prst="convex"/>
            </a:sp3d>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NORMALIZATION</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Slide Number Placeholder 6"/>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502FBA-513C-4DE2-9214-193510E9804C}" type="slidenum">
              <a:rPr lang="en-US" altLang="en-US"/>
              <a:pPr eaLnBrk="1" hangingPunct="1"/>
              <a:t>13</a:t>
            </a:fld>
            <a:endParaRPr lang="en-US" altLang="en-US" dirty="0"/>
          </a:p>
        </p:txBody>
      </p:sp>
      <p:pic>
        <p:nvPicPr>
          <p:cNvPr id="5" name="Picture 2" descr="Tbl0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14400" y="1524000"/>
            <a:ext cx="7543800" cy="4672013"/>
          </a:xfrm>
          <a:prstGeom prst="rect">
            <a:avLst/>
          </a:prstGeom>
        </p:spPr>
      </p:pic>
      <p:sp>
        <p:nvSpPr>
          <p:cNvPr id="6" name="Rectangle 3"/>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smtClean="0"/>
              <a:t>The Need for Normalization </a:t>
            </a:r>
          </a:p>
        </p:txBody>
      </p:sp>
    </p:spTree>
    <p:extLst>
      <p:ext uri="{BB962C8B-B14F-4D97-AF65-F5344CB8AC3E}">
        <p14:creationId xmlns:p14="http://schemas.microsoft.com/office/powerpoint/2010/main" val="649214855"/>
      </p:ext>
    </p:extLst>
  </p:cSld>
  <p:clrMapOvr>
    <a:masterClrMapping/>
  </p:clrMapOvr>
  <mc:AlternateContent xmlns:mc="http://schemas.openxmlformats.org/markup-compatibility/2006">
    <mc:Choice xmlns:p14="http://schemas.microsoft.com/office/powerpoint/2010/main" Requires="p14">
      <p:transition spd="slow" p14:dur="3900" advTm="1021">
        <p14:glitter pattern="hexagon"/>
      </p:transition>
    </mc:Choice>
    <mc:Fallback>
      <p:transition spd="slow" advTm="1021">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67400" y="6248400"/>
            <a:ext cx="3657600" cy="523220"/>
          </a:xfrm>
          <a:prstGeom prst="rect">
            <a:avLst/>
          </a:prstGeom>
          <a:noFill/>
        </p:spPr>
        <p:txBody>
          <a:bodyPr wrap="square" rtlCol="0">
            <a:spAutoFit/>
            <a:scene3d>
              <a:camera prst="orthographicFront"/>
              <a:lightRig rig="threePt" dir="t"/>
            </a:scene3d>
            <a:sp3d extrusionH="57150">
              <a:bevelT w="38100" h="38100" prst="convex"/>
            </a:sp3d>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NORMALIZATION</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smtClean="0"/>
              <a:t>The Normalization Process</a:t>
            </a:r>
          </a:p>
        </p:txBody>
      </p:sp>
      <p:sp>
        <p:nvSpPr>
          <p:cNvPr id="6" name="Rectangle 3"/>
          <p:cNvSpPr txBox="1">
            <a:spLocks noChangeArrowheads="1"/>
          </p:cNvSpPr>
          <p:nvPr/>
        </p:nvSpPr>
        <p:spPr>
          <a:xfrm>
            <a:off x="1371600" y="2212485"/>
            <a:ext cx="7467600" cy="1295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000" dirty="0" smtClean="0"/>
              <a:t>Each table represents a single subject</a:t>
            </a:r>
          </a:p>
          <a:p>
            <a:r>
              <a:rPr lang="en-US" altLang="en-US" sz="2000" dirty="0" smtClean="0"/>
              <a:t>No data item will be unnecessarily stored in more than one table</a:t>
            </a:r>
          </a:p>
          <a:p>
            <a:r>
              <a:rPr lang="en-US" altLang="en-US" sz="2000" dirty="0" smtClean="0"/>
              <a:t>All attributes in a table are dependent on the primary key</a:t>
            </a:r>
          </a:p>
        </p:txBody>
      </p:sp>
    </p:spTree>
    <p:extLst>
      <p:ext uri="{BB962C8B-B14F-4D97-AF65-F5344CB8AC3E}">
        <p14:creationId xmlns:p14="http://schemas.microsoft.com/office/powerpoint/2010/main" val="1679276942"/>
      </p:ext>
    </p:extLst>
  </p:cSld>
  <p:clrMapOvr>
    <a:masterClrMapping/>
  </p:clrMapOvr>
  <mc:AlternateContent xmlns:mc="http://schemas.openxmlformats.org/markup-compatibility/2006">
    <mc:Choice xmlns:p14="http://schemas.microsoft.com/office/powerpoint/2010/main" Requires="p14">
      <p:transition spd="slow" p14:dur="3400" advTm="2280">
        <p14:reveal/>
      </p:transition>
    </mc:Choice>
    <mc:Fallback>
      <p:transition spd="slow" advTm="228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67400" y="6248400"/>
            <a:ext cx="3657600" cy="523220"/>
          </a:xfrm>
          <a:prstGeom prst="rect">
            <a:avLst/>
          </a:prstGeom>
          <a:noFill/>
        </p:spPr>
        <p:txBody>
          <a:bodyPr wrap="square" rtlCol="0">
            <a:spAutoFit/>
            <a:scene3d>
              <a:camera prst="orthographicFront"/>
              <a:lightRig rig="threePt" dir="t"/>
            </a:scene3d>
            <a:sp3d extrusionH="57150">
              <a:bevelT w="38100" h="38100" prst="convex"/>
            </a:sp3d>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NORMALIZATION</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B01EF4-F340-4940-AEF0-E7B927C46DCC}" type="slidenum">
              <a:rPr lang="en-US" altLang="en-US"/>
              <a:pPr eaLnBrk="1" hangingPunct="1"/>
              <a:t>15</a:t>
            </a:fld>
            <a:endParaRPr lang="en-US" altLang="en-US"/>
          </a:p>
        </p:txBody>
      </p:sp>
      <p:sp>
        <p:nvSpPr>
          <p:cNvPr id="5"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t>Conversion to First Normal Form</a:t>
            </a:r>
          </a:p>
        </p:txBody>
      </p:sp>
      <p:sp>
        <p:nvSpPr>
          <p:cNvPr id="6" name="Rectangle 3"/>
          <p:cNvSpPr txBox="1">
            <a:spLocks noChangeArrowheads="1"/>
          </p:cNvSpPr>
          <p:nvPr/>
        </p:nvSpPr>
        <p:spPr>
          <a:xfrm>
            <a:off x="914400" y="1420951"/>
            <a:ext cx="7772400" cy="411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000" b="1" dirty="0" smtClean="0"/>
              <a:t>Repeating group</a:t>
            </a:r>
          </a:p>
          <a:p>
            <a:pPr lvl="1"/>
            <a:r>
              <a:rPr lang="en-US" altLang="en-US" sz="2000" dirty="0" smtClean="0"/>
              <a:t>Derives its name from the fact that a group of multiple entries of same type can exist for any single key attribute occurrence</a:t>
            </a:r>
          </a:p>
          <a:p>
            <a:r>
              <a:rPr lang="en-US" altLang="en-US" sz="2000" dirty="0" smtClean="0"/>
              <a:t>Relational table must not contain repeating groups</a:t>
            </a:r>
          </a:p>
          <a:p>
            <a:r>
              <a:rPr lang="en-US" altLang="en-US" sz="2000" dirty="0" smtClean="0"/>
              <a:t>Normalizing table structure will reduce data redundancies</a:t>
            </a:r>
          </a:p>
          <a:p>
            <a:r>
              <a:rPr lang="en-US" altLang="en-US" sz="2000" dirty="0" smtClean="0"/>
              <a:t>Normalization is three-step procedure</a:t>
            </a:r>
          </a:p>
          <a:p>
            <a:pPr marL="0" indent="0">
              <a:buNone/>
            </a:pPr>
            <a:r>
              <a:rPr lang="en-US" altLang="en-US" sz="2000" b="1" dirty="0"/>
              <a:t>Step 1: Eliminate the Repeating Groups </a:t>
            </a:r>
          </a:p>
          <a:p>
            <a:pPr lvl="1"/>
            <a:r>
              <a:rPr lang="en-US" altLang="en-US" sz="2000" dirty="0"/>
              <a:t>Present data in tabular format, where each cell has single value and there are no repeating groups</a:t>
            </a:r>
          </a:p>
          <a:p>
            <a:pPr lvl="1"/>
            <a:r>
              <a:rPr lang="en-US" altLang="en-US" sz="2000" dirty="0"/>
              <a:t>Eliminate repeating groups, eliminate nulls by making sure that each repeating group attribute contains an appropriate data value</a:t>
            </a:r>
          </a:p>
          <a:p>
            <a:endParaRPr lang="en-US" altLang="en-US" sz="2000" dirty="0" smtClean="0"/>
          </a:p>
        </p:txBody>
      </p:sp>
      <p:sp>
        <p:nvSpPr>
          <p:cNvPr id="7" name="Slide Number Placeholder 5"/>
          <p:cNvSpPr txBox="1">
            <a:spLocks/>
          </p:cNvSpPr>
          <p:nvPr/>
        </p:nvSpPr>
        <p:spPr>
          <a:xfrm>
            <a:off x="14325600" y="5934097"/>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0" latinLnBrk="0" hangingPunct="0">
              <a:defRPr sz="12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FB4776BD-D504-4A29-A96E-412C4EA92CF7}" type="slidenum">
              <a:rPr lang="en-US" altLang="en-US" smtClean="0"/>
              <a:pPr eaLnBrk="1" hangingPunct="1"/>
              <a:t>15</a:t>
            </a:fld>
            <a:endParaRPr lang="en-US" altLang="en-US"/>
          </a:p>
        </p:txBody>
      </p:sp>
    </p:spTree>
    <p:extLst>
      <p:ext uri="{BB962C8B-B14F-4D97-AF65-F5344CB8AC3E}">
        <p14:creationId xmlns:p14="http://schemas.microsoft.com/office/powerpoint/2010/main" val="1530463316"/>
      </p:ext>
    </p:extLst>
  </p:cSld>
  <p:clrMapOvr>
    <a:masterClrMapping/>
  </p:clrMapOvr>
  <mc:AlternateContent xmlns:mc="http://schemas.openxmlformats.org/markup-compatibility/2006">
    <mc:Choice xmlns:p14="http://schemas.microsoft.com/office/powerpoint/2010/main" Requires="p14">
      <p:transition spd="slow" p14:dur="3400" advTm="2395">
        <p14:reveal/>
      </p:transition>
    </mc:Choice>
    <mc:Fallback>
      <p:transition spd="slow" advTm="2395">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67400" y="6248400"/>
            <a:ext cx="3657600" cy="523220"/>
          </a:xfrm>
          <a:prstGeom prst="rect">
            <a:avLst/>
          </a:prstGeom>
          <a:noFill/>
        </p:spPr>
        <p:txBody>
          <a:bodyPr wrap="square" rtlCol="0">
            <a:spAutoFit/>
            <a:scene3d>
              <a:camera prst="orthographicFront"/>
              <a:lightRig rig="threePt" dir="t"/>
            </a:scene3d>
            <a:sp3d extrusionH="57150">
              <a:bevelT w="38100" h="38100" prst="convex"/>
            </a:sp3d>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NORMALIZATION</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Rectangle 2"/>
          <p:cNvSpPr txBox="1">
            <a:spLocks noChangeArrowheads="1"/>
          </p:cNvSpPr>
          <p:nvPr/>
        </p:nvSpPr>
        <p:spPr>
          <a:xfrm>
            <a:off x="457200" y="350838"/>
            <a:ext cx="8229600" cy="533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t>Conversion to First Normal Form (continued)</a:t>
            </a:r>
          </a:p>
        </p:txBody>
      </p:sp>
      <p:pic>
        <p:nvPicPr>
          <p:cNvPr id="6" name="Picture 3" descr="Fig05-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90789" y="1143000"/>
            <a:ext cx="7772400" cy="4813300"/>
          </a:xfrm>
          <a:prstGeom prst="rect">
            <a:avLst/>
          </a:prstGeom>
        </p:spPr>
      </p:pic>
    </p:spTree>
    <p:extLst>
      <p:ext uri="{BB962C8B-B14F-4D97-AF65-F5344CB8AC3E}">
        <p14:creationId xmlns:p14="http://schemas.microsoft.com/office/powerpoint/2010/main" val="351550531"/>
      </p:ext>
    </p:extLst>
  </p:cSld>
  <p:clrMapOvr>
    <a:masterClrMapping/>
  </p:clrMapOvr>
  <mc:AlternateContent xmlns:mc="http://schemas.openxmlformats.org/markup-compatibility/2006">
    <mc:Choice xmlns:p14="http://schemas.microsoft.com/office/powerpoint/2010/main" Requires="p14">
      <p:transition spd="slow" p14:dur="1400" advTm="2176">
        <p14:ripple/>
      </p:transition>
    </mc:Choice>
    <mc:Fallback>
      <p:transition spd="slow" advTm="2176">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t>Conversion to First Normal Form (continued)</a:t>
            </a:r>
            <a:endParaRPr lang="en-US" altLang="en-US" sz="2800" b="1" dirty="0" smtClean="0"/>
          </a:p>
        </p:txBody>
      </p:sp>
      <p:sp>
        <p:nvSpPr>
          <p:cNvPr id="9" name="Rectangle 3"/>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000" dirty="0" smtClean="0"/>
              <a:t>Step 2: Identify the Primary Key </a:t>
            </a:r>
          </a:p>
          <a:p>
            <a:pPr lvl="1"/>
            <a:r>
              <a:rPr lang="en-US" altLang="en-US" sz="2000" dirty="0" smtClean="0"/>
              <a:t>Primary key must uniquely identify attribute value</a:t>
            </a:r>
          </a:p>
          <a:p>
            <a:pPr lvl="1"/>
            <a:r>
              <a:rPr lang="en-US" altLang="en-US" sz="2000" dirty="0" smtClean="0"/>
              <a:t>New key must be composed</a:t>
            </a:r>
          </a:p>
          <a:p>
            <a:pPr lvl="1"/>
            <a:endParaRPr lang="en-US" altLang="en-US" sz="2000" dirty="0"/>
          </a:p>
          <a:p>
            <a:pPr>
              <a:lnSpc>
                <a:spcPct val="90000"/>
              </a:lnSpc>
            </a:pPr>
            <a:r>
              <a:rPr lang="en-US" altLang="en-US" sz="2000" dirty="0"/>
              <a:t>Step 3: Identify All Dependencies </a:t>
            </a:r>
          </a:p>
          <a:p>
            <a:pPr lvl="1">
              <a:lnSpc>
                <a:spcPct val="90000"/>
              </a:lnSpc>
            </a:pPr>
            <a:r>
              <a:rPr lang="en-US" altLang="en-US" sz="2000" dirty="0"/>
              <a:t>Dependencies can be depicted with help of a diagram</a:t>
            </a:r>
          </a:p>
          <a:p>
            <a:pPr lvl="1">
              <a:lnSpc>
                <a:spcPct val="90000"/>
              </a:lnSpc>
            </a:pPr>
            <a:r>
              <a:rPr lang="en-US" altLang="en-US" sz="2000" dirty="0"/>
              <a:t>Dependency diagram: </a:t>
            </a:r>
          </a:p>
          <a:p>
            <a:pPr lvl="2">
              <a:lnSpc>
                <a:spcPct val="90000"/>
              </a:lnSpc>
            </a:pPr>
            <a:r>
              <a:rPr lang="en-US" altLang="en-US" sz="2000" dirty="0"/>
              <a:t>Depicts all dependencies found within given table structure</a:t>
            </a:r>
          </a:p>
          <a:p>
            <a:pPr lvl="2">
              <a:lnSpc>
                <a:spcPct val="90000"/>
              </a:lnSpc>
            </a:pPr>
            <a:r>
              <a:rPr lang="en-US" altLang="en-US" sz="2000" dirty="0"/>
              <a:t>Helpful in getting bird’s-eye view of all relationships among table’s attributes</a:t>
            </a:r>
          </a:p>
          <a:p>
            <a:pPr lvl="2">
              <a:lnSpc>
                <a:spcPct val="90000"/>
              </a:lnSpc>
            </a:pPr>
            <a:r>
              <a:rPr lang="en-US" altLang="en-US" sz="2000" dirty="0"/>
              <a:t>Makes it less likely that will overlook an important dependency</a:t>
            </a:r>
          </a:p>
          <a:p>
            <a:pPr marL="457200" lvl="1" indent="0">
              <a:buNone/>
            </a:pPr>
            <a:endParaRPr lang="en-US" altLang="en-US" sz="2000" dirty="0" smtClean="0"/>
          </a:p>
        </p:txBody>
      </p:sp>
    </p:spTree>
    <p:extLst>
      <p:ext uri="{BB962C8B-B14F-4D97-AF65-F5344CB8AC3E}">
        <p14:creationId xmlns:p14="http://schemas.microsoft.com/office/powerpoint/2010/main" val="1019913188"/>
      </p:ext>
    </p:extLst>
  </p:cSld>
  <p:clrMapOvr>
    <a:masterClrMapping/>
  </p:clrMapOvr>
  <mc:AlternateContent xmlns:mc="http://schemas.openxmlformats.org/markup-compatibility/2006">
    <mc:Choice xmlns:p14="http://schemas.microsoft.com/office/powerpoint/2010/main" Requires="p14">
      <p:transition spd="slow" p14:dur="3400" advTm="1086">
        <p14:reveal/>
      </p:transition>
    </mc:Choice>
    <mc:Fallback>
      <p:transition spd="slow" advTm="1086">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381000"/>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t>Conversion to First Normal Form (continued)</a:t>
            </a:r>
            <a:endParaRPr lang="en-US" altLang="en-US" sz="2800" b="1" dirty="0" smtClean="0"/>
          </a:p>
        </p:txBody>
      </p:sp>
      <p:pic>
        <p:nvPicPr>
          <p:cNvPr id="4" name="Picture 3" descr="Fig05-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90600" y="1676400"/>
            <a:ext cx="7315200" cy="4251325"/>
          </a:xfrm>
          <a:prstGeom prst="rect">
            <a:avLst/>
          </a:prstGeom>
        </p:spPr>
      </p:pic>
    </p:spTree>
    <p:extLst>
      <p:ext uri="{BB962C8B-B14F-4D97-AF65-F5344CB8AC3E}">
        <p14:creationId xmlns:p14="http://schemas.microsoft.com/office/powerpoint/2010/main" val="3649290778"/>
      </p:ext>
    </p:extLst>
  </p:cSld>
  <p:clrMapOvr>
    <a:masterClrMapping/>
  </p:clrMapOvr>
  <p:transition spd="slow" advTm="2202">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t>Conversion to Second Normal Form</a:t>
            </a:r>
            <a:endParaRPr lang="en-US" altLang="en-US" sz="2800" b="1" dirty="0" smtClean="0"/>
          </a:p>
        </p:txBody>
      </p:sp>
      <p:sp>
        <p:nvSpPr>
          <p:cNvPr id="4" name="Rectangle 3"/>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000" dirty="0" smtClean="0"/>
              <a:t>Relational database design can be improved by converting the database into second normal form (2NF)</a:t>
            </a:r>
          </a:p>
          <a:p>
            <a:r>
              <a:rPr lang="en-US" altLang="en-US" sz="2000" dirty="0" smtClean="0"/>
              <a:t>Two steps</a:t>
            </a:r>
          </a:p>
          <a:p>
            <a:r>
              <a:rPr lang="en-US" altLang="en-US" sz="2000" dirty="0"/>
              <a:t>Step 1: Write Each Key Component </a:t>
            </a:r>
            <a:br>
              <a:rPr lang="en-US" altLang="en-US" sz="2000" dirty="0"/>
            </a:br>
            <a:r>
              <a:rPr lang="en-US" altLang="en-US" sz="2000" dirty="0"/>
              <a:t>on a Separate Line </a:t>
            </a:r>
          </a:p>
          <a:p>
            <a:pPr lvl="1"/>
            <a:r>
              <a:rPr lang="en-US" altLang="en-US" sz="2000" dirty="0"/>
              <a:t>Write each key component on separate line, then write original (composite) key on last line</a:t>
            </a:r>
          </a:p>
          <a:p>
            <a:pPr lvl="1"/>
            <a:r>
              <a:rPr lang="en-US" altLang="en-US" sz="2000" dirty="0"/>
              <a:t>Each component will become key in new </a:t>
            </a:r>
            <a:r>
              <a:rPr lang="en-US" altLang="en-US" sz="2000" dirty="0" smtClean="0"/>
              <a:t>table</a:t>
            </a:r>
          </a:p>
          <a:p>
            <a:r>
              <a:rPr lang="en-US" altLang="en-US" sz="2000" dirty="0"/>
              <a:t>Step 2: Assign Corresponding Dependent Attributes </a:t>
            </a:r>
          </a:p>
          <a:p>
            <a:pPr lvl="1"/>
            <a:r>
              <a:rPr lang="en-US" altLang="en-US" sz="2000" dirty="0"/>
              <a:t>Determine those attributes that are dependent on other attributes</a:t>
            </a:r>
          </a:p>
          <a:p>
            <a:pPr lvl="1"/>
            <a:r>
              <a:rPr lang="en-US" altLang="en-US" sz="2000" dirty="0"/>
              <a:t>At this point, most anomalies have been eliminated</a:t>
            </a:r>
          </a:p>
          <a:p>
            <a:pPr marL="457200" lvl="1" indent="0">
              <a:buNone/>
            </a:pPr>
            <a:endParaRPr lang="en-US" altLang="en-US" sz="2000" dirty="0"/>
          </a:p>
          <a:p>
            <a:pPr marL="0" indent="0">
              <a:buNone/>
            </a:pPr>
            <a:endParaRPr lang="en-US" altLang="en-US" sz="2000" dirty="0" smtClean="0"/>
          </a:p>
        </p:txBody>
      </p:sp>
    </p:spTree>
    <p:extLst>
      <p:ext uri="{BB962C8B-B14F-4D97-AF65-F5344CB8AC3E}">
        <p14:creationId xmlns:p14="http://schemas.microsoft.com/office/powerpoint/2010/main" val="635812850"/>
      </p:ext>
    </p:extLst>
  </p:cSld>
  <p:clrMapOvr>
    <a:masterClrMapping/>
  </p:clrMapOvr>
  <mc:AlternateContent xmlns:mc="http://schemas.openxmlformats.org/markup-compatibility/2006">
    <mc:Choice xmlns:p14="http://schemas.microsoft.com/office/powerpoint/2010/main" Requires="p14">
      <p:transition spd="slow" p14:dur="1600" advTm="2198">
        <p:blinds dir="vert"/>
      </p:transition>
    </mc:Choice>
    <mc:Fallback>
      <p:transition spd="slow" advTm="2198">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67400" y="6248400"/>
            <a:ext cx="3657600" cy="523220"/>
          </a:xfrm>
          <a:prstGeom prst="rect">
            <a:avLst/>
          </a:prstGeom>
          <a:noFill/>
        </p:spPr>
        <p:txBody>
          <a:bodyPr wrap="square" rtlCol="0">
            <a:spAutoFit/>
            <a:scene3d>
              <a:camera prst="orthographicFront"/>
              <a:lightRig rig="threePt" dir="t"/>
            </a:scene3d>
            <a:sp3d extrusionH="57150">
              <a:bevelT w="38100" h="38100" prst="convex"/>
            </a:sp3d>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NORMALIZATION</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a:off x="990600" y="1295400"/>
            <a:ext cx="7467600" cy="4401205"/>
          </a:xfrm>
          <a:prstGeom prst="rect">
            <a:avLst/>
          </a:prstGeom>
        </p:spPr>
        <p:txBody>
          <a:bodyPr wrap="square">
            <a:spAutoFit/>
          </a:bodyPr>
          <a:lstStyle/>
          <a:p>
            <a:pPr lvl="1">
              <a:spcBef>
                <a:spcPts val="1200"/>
              </a:spcBef>
              <a:spcAft>
                <a:spcPts val="1200"/>
              </a:spcAft>
            </a:pPr>
            <a:r>
              <a:rPr lang="en-CA" altLang="en-US" sz="2000" b="1" i="1" dirty="0" smtClean="0">
                <a:latin typeface="Arial" charset="0"/>
              </a:rPr>
              <a:t>Normalization </a:t>
            </a:r>
          </a:p>
          <a:p>
            <a:pPr lvl="4"/>
            <a:r>
              <a:rPr lang="en-CA" altLang="en-US" sz="2000" dirty="0" smtClean="0"/>
              <a:t>We discuss four normal forms: first, second, third, and Boyce- Codd , fourth normal forms</a:t>
            </a:r>
          </a:p>
          <a:p>
            <a:pPr lvl="4"/>
            <a:r>
              <a:rPr lang="en-CA" altLang="en-US" sz="2000" dirty="0" smtClean="0"/>
              <a:t>1NF, 2NF, 3NF, BCNF and 4NF.</a:t>
            </a:r>
          </a:p>
          <a:p>
            <a:pPr lvl="4"/>
            <a:endParaRPr lang="en-CA" altLang="en-US" sz="2000" dirty="0" smtClean="0"/>
          </a:p>
          <a:p>
            <a:pPr lvl="4"/>
            <a:r>
              <a:rPr lang="en-CA" altLang="en-US" sz="2000" i="1" dirty="0" smtClean="0"/>
              <a:t>Normalization</a:t>
            </a:r>
            <a:r>
              <a:rPr lang="en-CA" altLang="en-US" sz="2000" dirty="0" smtClean="0"/>
              <a:t> is a process that “improves” a database design by generating relations that are of higher normal forms.</a:t>
            </a:r>
          </a:p>
          <a:p>
            <a:endParaRPr lang="en-CA" altLang="en-US" sz="2000" dirty="0" smtClean="0"/>
          </a:p>
          <a:p>
            <a:pPr lvl="4"/>
            <a:r>
              <a:rPr lang="en-CA" altLang="en-US" sz="2000" dirty="0" smtClean="0"/>
              <a:t>The </a:t>
            </a:r>
            <a:r>
              <a:rPr lang="en-CA" altLang="en-US" sz="2000" i="1" dirty="0" smtClean="0"/>
              <a:t>objective</a:t>
            </a:r>
            <a:r>
              <a:rPr lang="en-CA" altLang="en-US" sz="2000" dirty="0" smtClean="0"/>
              <a:t> of normalization: </a:t>
            </a:r>
          </a:p>
          <a:p>
            <a:pPr lvl="4"/>
            <a:r>
              <a:rPr lang="en-CA" altLang="en-US" sz="2000" dirty="0" smtClean="0"/>
              <a:t>“</a:t>
            </a:r>
            <a:r>
              <a:rPr lang="en-CA" altLang="en-US" sz="2000" i="1" dirty="0" smtClean="0"/>
              <a:t>to create relations where every dependency is on the key, the whole key, and nothing but the key</a:t>
            </a:r>
            <a:r>
              <a:rPr lang="en-CA" altLang="en-US" sz="2000" dirty="0" smtClean="0"/>
              <a:t>”.</a:t>
            </a:r>
          </a:p>
          <a:p>
            <a:pPr>
              <a:spcBef>
                <a:spcPct val="50000"/>
              </a:spcBef>
            </a:pPr>
            <a:endParaRPr lang="en-US" altLang="en-US" sz="2000" dirty="0"/>
          </a:p>
        </p:txBody>
      </p:sp>
    </p:spTree>
    <p:extLst>
      <p:ext uri="{BB962C8B-B14F-4D97-AF65-F5344CB8AC3E}">
        <p14:creationId xmlns:p14="http://schemas.microsoft.com/office/powerpoint/2010/main" val="1726900774"/>
      </p:ext>
    </p:extLst>
  </p:cSld>
  <p:clrMapOvr>
    <a:masterClrMapping/>
  </p:clrMapOvr>
  <mc:AlternateContent xmlns:mc="http://schemas.openxmlformats.org/markup-compatibility/2006">
    <mc:Choice xmlns:p14="http://schemas.microsoft.com/office/powerpoint/2010/main" Requires="p14">
      <p:transition p14:dur="100" advTm="2372">
        <p:cut/>
      </p:transition>
    </mc:Choice>
    <mc:Fallback>
      <p:transition advTm="2372">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47625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t>Conversion to Second Normal Form (continued)</a:t>
            </a:r>
            <a:endParaRPr lang="en-US" altLang="en-US" sz="2800" b="1" dirty="0" smtClean="0"/>
          </a:p>
        </p:txBody>
      </p:sp>
      <p:pic>
        <p:nvPicPr>
          <p:cNvPr id="4" name="Picture 3" descr="Fig05-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47800" y="1295400"/>
            <a:ext cx="6629400" cy="4683125"/>
          </a:xfrm>
          <a:prstGeom prst="rect">
            <a:avLst/>
          </a:prstGeom>
        </p:spPr>
      </p:pic>
    </p:spTree>
    <p:extLst>
      <p:ext uri="{BB962C8B-B14F-4D97-AF65-F5344CB8AC3E}">
        <p14:creationId xmlns:p14="http://schemas.microsoft.com/office/powerpoint/2010/main" val="770839656"/>
      </p:ext>
    </p:extLst>
  </p:cSld>
  <p:clrMapOvr>
    <a:masterClrMapping/>
  </p:clrMapOvr>
  <mc:AlternateContent xmlns:mc="http://schemas.openxmlformats.org/markup-compatibility/2006">
    <mc:Choice xmlns:p14="http://schemas.microsoft.com/office/powerpoint/2010/main" Requires="p14">
      <p:transition spd="slow" p14:dur="1200" advTm="2327">
        <p:dissolve/>
      </p:transition>
    </mc:Choice>
    <mc:Fallback>
      <p:transition spd="slow" advTm="2327">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t>Conversion to Second Normal Form (continued)</a:t>
            </a:r>
            <a:endParaRPr lang="en-US" altLang="en-US" sz="2800" b="1" dirty="0" smtClean="0"/>
          </a:p>
        </p:txBody>
      </p:sp>
      <p:sp>
        <p:nvSpPr>
          <p:cNvPr id="4" name="Rectangle 3"/>
          <p:cNvSpPr txBox="1">
            <a:spLocks noChangeArrowheads="1"/>
          </p:cNvSpPr>
          <p:nvPr/>
        </p:nvSpPr>
        <p:spPr>
          <a:xfrm>
            <a:off x="1219200" y="1600200"/>
            <a:ext cx="6705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000" dirty="0" smtClean="0"/>
              <a:t>Table is in second normal form (2NF) when:</a:t>
            </a:r>
          </a:p>
          <a:p>
            <a:pPr lvl="1"/>
            <a:r>
              <a:rPr lang="en-US" altLang="en-US" sz="2000" dirty="0" smtClean="0"/>
              <a:t>It is in 1NF and </a:t>
            </a:r>
          </a:p>
          <a:p>
            <a:pPr lvl="1"/>
            <a:r>
              <a:rPr lang="en-US" altLang="en-US" sz="2000" dirty="0" smtClean="0"/>
              <a:t>It includes no partial dependencies:</a:t>
            </a:r>
          </a:p>
          <a:p>
            <a:pPr lvl="2"/>
            <a:r>
              <a:rPr lang="en-US" altLang="en-US" sz="2000" dirty="0" smtClean="0"/>
              <a:t>No attribute is dependent on only portion of primary key</a:t>
            </a:r>
            <a:endParaRPr lang="en-US" altLang="en-US" sz="2000" dirty="0" smtClean="0"/>
          </a:p>
        </p:txBody>
      </p:sp>
    </p:spTree>
    <p:extLst>
      <p:ext uri="{BB962C8B-B14F-4D97-AF65-F5344CB8AC3E}">
        <p14:creationId xmlns:p14="http://schemas.microsoft.com/office/powerpoint/2010/main" val="3670296257"/>
      </p:ext>
    </p:extLst>
  </p:cSld>
  <p:clrMapOvr>
    <a:masterClrMapping/>
  </p:clrMapOvr>
  <mc:AlternateContent xmlns:mc="http://schemas.openxmlformats.org/markup-compatibility/2006">
    <mc:Choice xmlns:p14="http://schemas.microsoft.com/office/powerpoint/2010/main" Requires="p14">
      <p:transition spd="slow" p14:dur="3400" advTm="1994">
        <p14:reveal/>
      </p:transition>
    </mc:Choice>
    <mc:Fallback>
      <p:transition spd="slow" advTm="1994">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t>Conversion to Third Normal Form</a:t>
            </a:r>
            <a:endParaRPr lang="en-US" altLang="en-US" sz="2800" b="1" dirty="0" smtClean="0"/>
          </a:p>
        </p:txBody>
      </p:sp>
      <p:sp>
        <p:nvSpPr>
          <p:cNvPr id="4" name="Rectangle 3"/>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000" dirty="0" smtClean="0"/>
              <a:t>Data anomalies created are easily eliminated by completing three steps</a:t>
            </a:r>
          </a:p>
          <a:p>
            <a:r>
              <a:rPr lang="en-US" altLang="en-US" sz="2000" dirty="0" smtClean="0"/>
              <a:t>Step 1: Identify Each New Determinant </a:t>
            </a:r>
          </a:p>
          <a:p>
            <a:pPr lvl="1"/>
            <a:r>
              <a:rPr lang="en-US" altLang="en-US" sz="2000" dirty="0" smtClean="0"/>
              <a:t>For every transitive dependency, write its determinant as PK for new table</a:t>
            </a:r>
          </a:p>
          <a:p>
            <a:pPr lvl="2"/>
            <a:r>
              <a:rPr lang="en-US" altLang="en-US" sz="2000" dirty="0" smtClean="0"/>
              <a:t>Determinant </a:t>
            </a:r>
          </a:p>
          <a:p>
            <a:pPr lvl="3"/>
            <a:r>
              <a:rPr lang="en-US" altLang="en-US" dirty="0" smtClean="0"/>
              <a:t>Any attribute whose value determines other values within a row</a:t>
            </a:r>
          </a:p>
          <a:p>
            <a:r>
              <a:rPr lang="en-US" altLang="en-US" sz="2000" dirty="0"/>
              <a:t>Step 2: Identify the Dependent Attributes </a:t>
            </a:r>
          </a:p>
          <a:p>
            <a:pPr lvl="1"/>
            <a:r>
              <a:rPr lang="en-US" altLang="en-US" sz="2000" dirty="0"/>
              <a:t>Identify attributes dependent on each determinant identified in Step 1 and identify dependency</a:t>
            </a:r>
          </a:p>
          <a:p>
            <a:pPr lvl="1"/>
            <a:r>
              <a:rPr lang="en-US" altLang="en-US" sz="2000" dirty="0"/>
              <a:t>Name table to reflect its contents and function</a:t>
            </a:r>
          </a:p>
          <a:p>
            <a:pPr marL="1371600" lvl="3" indent="0">
              <a:buNone/>
            </a:pPr>
            <a:endParaRPr lang="en-US" altLang="en-US" dirty="0" smtClean="0"/>
          </a:p>
        </p:txBody>
      </p:sp>
    </p:spTree>
    <p:extLst>
      <p:ext uri="{BB962C8B-B14F-4D97-AF65-F5344CB8AC3E}">
        <p14:creationId xmlns:p14="http://schemas.microsoft.com/office/powerpoint/2010/main" val="427570615"/>
      </p:ext>
    </p:extLst>
  </p:cSld>
  <p:clrMapOvr>
    <a:masterClrMapping/>
  </p:clrMapOvr>
  <mc:AlternateContent xmlns:mc="http://schemas.openxmlformats.org/markup-compatibility/2006">
    <mc:Choice xmlns:p14="http://schemas.microsoft.com/office/powerpoint/2010/main" Requires="p14">
      <p:transition spd="slow" advTm="2600">
        <p14:flash/>
      </p:transition>
    </mc:Choice>
    <mc:Fallback>
      <p:transition spd="slow" advTm="26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t>Conversion to Third Normal Form (continued)</a:t>
            </a:r>
            <a:endParaRPr lang="en-US" altLang="en-US" sz="2800" b="1" dirty="0" smtClean="0"/>
          </a:p>
        </p:txBody>
      </p:sp>
      <p:sp>
        <p:nvSpPr>
          <p:cNvPr id="4" name="Rectangle 3"/>
          <p:cNvSpPr txBox="1">
            <a:spLocks noChangeArrowheads="1"/>
          </p:cNvSpPr>
          <p:nvPr/>
        </p:nvSpPr>
        <p:spPr>
          <a:xfrm>
            <a:off x="914400" y="1676400"/>
            <a:ext cx="7467600" cy="34966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altLang="en-US" sz="2000" dirty="0" smtClean="0"/>
              <a:t>Step 3: Remove the Dependent Attributes from Transitive Dependencies </a:t>
            </a:r>
          </a:p>
          <a:p>
            <a:pPr lvl="1">
              <a:lnSpc>
                <a:spcPct val="90000"/>
              </a:lnSpc>
            </a:pPr>
            <a:r>
              <a:rPr lang="en-US" altLang="en-US" sz="2000" dirty="0" smtClean="0"/>
              <a:t>Eliminate all dependent attributes in transitive relationship(s) from each of the tables that have such a transitive relationship</a:t>
            </a:r>
          </a:p>
          <a:p>
            <a:pPr lvl="1">
              <a:lnSpc>
                <a:spcPct val="90000"/>
              </a:lnSpc>
            </a:pPr>
            <a:r>
              <a:rPr lang="en-US" altLang="en-US" sz="2000" dirty="0" smtClean="0"/>
              <a:t>Draw new dependency diagram to show all tables defined in Steps 1–3</a:t>
            </a:r>
          </a:p>
          <a:p>
            <a:pPr lvl="1">
              <a:lnSpc>
                <a:spcPct val="90000"/>
              </a:lnSpc>
            </a:pPr>
            <a:r>
              <a:rPr lang="en-US" altLang="en-US" sz="2000" dirty="0" smtClean="0"/>
              <a:t>Check new tables as well as tables modified in Step 3 to make sure that each table has determinant and that no table contains inappropriate dependencies</a:t>
            </a:r>
            <a:endParaRPr lang="en-US" altLang="en-US" sz="2000" dirty="0" smtClean="0"/>
          </a:p>
        </p:txBody>
      </p:sp>
    </p:spTree>
    <p:extLst>
      <p:ext uri="{BB962C8B-B14F-4D97-AF65-F5344CB8AC3E}">
        <p14:creationId xmlns:p14="http://schemas.microsoft.com/office/powerpoint/2010/main" val="1325615728"/>
      </p:ext>
    </p:extLst>
  </p:cSld>
  <p:clrMapOvr>
    <a:masterClrMapping/>
  </p:clrMapOvr>
  <mc:AlternateContent xmlns:mc="http://schemas.openxmlformats.org/markup-compatibility/2006">
    <mc:Choice xmlns:p14="http://schemas.microsoft.com/office/powerpoint/2010/main" Requires="p14">
      <p:transition spd="slow" p14:dur="1500" advTm="1994">
        <p14:window dir="vert"/>
      </p:transition>
    </mc:Choice>
    <mc:Fallback>
      <p:transition spd="slow" advTm="1994">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304800"/>
            <a:ext cx="77724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t>Conversion to Third Normal Form (continued)</a:t>
            </a:r>
            <a:endParaRPr lang="en-US" altLang="en-US" sz="2800" b="1" dirty="0" smtClean="0"/>
          </a:p>
        </p:txBody>
      </p:sp>
      <p:pic>
        <p:nvPicPr>
          <p:cNvPr id="4" name="Picture 3" descr="Fig05-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90600" y="990600"/>
            <a:ext cx="6934200" cy="3733800"/>
          </a:xfrm>
          <a:prstGeom prst="rect">
            <a:avLst/>
          </a:prstGeom>
        </p:spPr>
      </p:pic>
      <p:sp>
        <p:nvSpPr>
          <p:cNvPr id="5" name="Rectangle 4"/>
          <p:cNvSpPr/>
          <p:nvPr/>
        </p:nvSpPr>
        <p:spPr>
          <a:xfrm>
            <a:off x="1333500" y="4960624"/>
            <a:ext cx="6667500" cy="1200329"/>
          </a:xfrm>
          <a:prstGeom prst="rect">
            <a:avLst/>
          </a:prstGeom>
        </p:spPr>
        <p:txBody>
          <a:bodyPr wrap="square">
            <a:spAutoFit/>
          </a:bodyPr>
          <a:lstStyle/>
          <a:p>
            <a:r>
              <a:rPr lang="en-US" altLang="en-US" dirty="0"/>
              <a:t>A table is in third normal form (3NF) when both of the following are true:</a:t>
            </a:r>
          </a:p>
          <a:p>
            <a:pPr lvl="1"/>
            <a:r>
              <a:rPr lang="en-US" altLang="en-US" dirty="0"/>
              <a:t>It is in 2NF</a:t>
            </a:r>
          </a:p>
          <a:p>
            <a:pPr lvl="1"/>
            <a:r>
              <a:rPr lang="en-US" altLang="en-US" dirty="0"/>
              <a:t>It contains no transitive dependencies</a:t>
            </a:r>
          </a:p>
        </p:txBody>
      </p:sp>
    </p:spTree>
    <p:extLst>
      <p:ext uri="{BB962C8B-B14F-4D97-AF65-F5344CB8AC3E}">
        <p14:creationId xmlns:p14="http://schemas.microsoft.com/office/powerpoint/2010/main" val="1186807235"/>
      </p:ext>
    </p:extLst>
  </p:cSld>
  <p:clrMapOvr>
    <a:masterClrMapping/>
  </p:clrMapOvr>
  <mc:AlternateContent xmlns:mc="http://schemas.openxmlformats.org/markup-compatibility/2006">
    <mc:Choice xmlns:p14="http://schemas.microsoft.com/office/powerpoint/2010/main" Requires="p14">
      <p:transition spd="slow" p14:dur="2000" advTm="1431">
        <p14:prism isContent="1"/>
      </p:transition>
    </mc:Choice>
    <mc:Fallback>
      <p:transition spd="slow" advTm="1431">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t>The Boyce-Codd Normal Form (BCNF)</a:t>
            </a:r>
            <a:endParaRPr lang="en-US" altLang="en-US" sz="2800" b="1" dirty="0" smtClean="0"/>
          </a:p>
        </p:txBody>
      </p:sp>
      <p:sp>
        <p:nvSpPr>
          <p:cNvPr id="4" name="Rectangle 3"/>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000" dirty="0" smtClean="0"/>
              <a:t>Every determinant in table is a candidate key</a:t>
            </a:r>
          </a:p>
          <a:p>
            <a:pPr lvl="1"/>
            <a:r>
              <a:rPr lang="en-US" altLang="en-US" sz="2000" dirty="0" smtClean="0"/>
              <a:t>Has same characteristics as primary key, but for some reason, not chosen to be primary key</a:t>
            </a:r>
          </a:p>
          <a:p>
            <a:r>
              <a:rPr lang="en-US" altLang="en-US" sz="2000" dirty="0" smtClean="0"/>
              <a:t>When table contains only one candidate key, the 3NF and the BCNF are equivalent</a:t>
            </a:r>
          </a:p>
          <a:p>
            <a:r>
              <a:rPr lang="en-US" altLang="en-US" sz="2000" dirty="0" smtClean="0"/>
              <a:t>BCNF can be violated only when table contains more than one candidate key</a:t>
            </a:r>
          </a:p>
          <a:p>
            <a:pPr>
              <a:lnSpc>
                <a:spcPct val="90000"/>
              </a:lnSpc>
            </a:pPr>
            <a:r>
              <a:rPr lang="en-US" altLang="en-US" sz="2000" dirty="0"/>
              <a:t>Most designers consider the BCNF as special case of 3NF</a:t>
            </a:r>
          </a:p>
          <a:p>
            <a:pPr>
              <a:lnSpc>
                <a:spcPct val="90000"/>
              </a:lnSpc>
            </a:pPr>
            <a:r>
              <a:rPr lang="en-US" altLang="en-US" sz="2000" dirty="0"/>
              <a:t>Table is in 3NF when it is in 2NF and there are no transitive dependencies</a:t>
            </a:r>
          </a:p>
          <a:p>
            <a:pPr>
              <a:lnSpc>
                <a:spcPct val="90000"/>
              </a:lnSpc>
            </a:pPr>
            <a:r>
              <a:rPr lang="en-US" altLang="en-US" sz="2000" dirty="0"/>
              <a:t>Table can be in 3NF and fails to meet BCNF</a:t>
            </a:r>
          </a:p>
          <a:p>
            <a:pPr lvl="1">
              <a:lnSpc>
                <a:spcPct val="90000"/>
              </a:lnSpc>
            </a:pPr>
            <a:r>
              <a:rPr lang="en-US" altLang="en-US" sz="2000" dirty="0"/>
              <a:t>No partial dependencies, nor does it contain transitive dependencies</a:t>
            </a:r>
          </a:p>
          <a:p>
            <a:pPr lvl="1">
              <a:lnSpc>
                <a:spcPct val="90000"/>
              </a:lnSpc>
            </a:pPr>
            <a:r>
              <a:rPr lang="en-US" altLang="en-US" sz="2000" dirty="0"/>
              <a:t>A nonkey attribute is the determinant of a key attribute</a:t>
            </a:r>
          </a:p>
          <a:p>
            <a:endParaRPr lang="en-US" altLang="en-US" sz="2000" dirty="0" smtClean="0"/>
          </a:p>
        </p:txBody>
      </p:sp>
    </p:spTree>
    <p:extLst>
      <p:ext uri="{BB962C8B-B14F-4D97-AF65-F5344CB8AC3E}">
        <p14:creationId xmlns:p14="http://schemas.microsoft.com/office/powerpoint/2010/main" val="1821713546"/>
      </p:ext>
    </p:extLst>
  </p:cSld>
  <p:clrMapOvr>
    <a:masterClrMapping/>
  </p:clrMapOvr>
  <mc:AlternateContent xmlns:mc="http://schemas.openxmlformats.org/markup-compatibility/2006">
    <mc:Choice xmlns:p14="http://schemas.microsoft.com/office/powerpoint/2010/main" Requires="p14">
      <p:transition spd="slow" p14:dur="1600" advTm="2506">
        <p14:conveyor dir="l"/>
      </p:transition>
    </mc:Choice>
    <mc:Fallback>
      <p:transition spd="slow" advTm="2506">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427038"/>
            <a:ext cx="82296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t>The Boyce-Codd Normal Form (BCNF) (continued)</a:t>
            </a:r>
            <a:endParaRPr lang="en-US" altLang="en-US" sz="2800" b="1" dirty="0" smtClean="0"/>
          </a:p>
        </p:txBody>
      </p:sp>
      <p:pic>
        <p:nvPicPr>
          <p:cNvPr id="4" name="Picture 3" descr="Fig05-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438400" y="1265238"/>
            <a:ext cx="4953000" cy="1858962"/>
          </a:xfrm>
          <a:prstGeom prst="rect">
            <a:avLst/>
          </a:prstGeom>
        </p:spPr>
      </p:pic>
      <p:pic>
        <p:nvPicPr>
          <p:cNvPr id="5" name="Picture 3" descr="Fig05-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438400" y="3429000"/>
            <a:ext cx="4953000" cy="2743199"/>
          </a:xfrm>
          <a:prstGeom prst="rect">
            <a:avLst/>
          </a:prstGeom>
        </p:spPr>
      </p:pic>
    </p:spTree>
    <p:extLst>
      <p:ext uri="{BB962C8B-B14F-4D97-AF65-F5344CB8AC3E}">
        <p14:creationId xmlns:p14="http://schemas.microsoft.com/office/powerpoint/2010/main" val="1882193452"/>
      </p:ext>
    </p:extLst>
  </p:cSld>
  <p:clrMapOvr>
    <a:masterClrMapping/>
  </p:clrMapOvr>
  <mc:AlternateContent xmlns:mc="http://schemas.openxmlformats.org/markup-compatibility/2006">
    <mc:Choice xmlns:p14="http://schemas.microsoft.com/office/powerpoint/2010/main" Requires="p14">
      <p:transition spd="slow" p14:dur="2000" advTm="1842">
        <p14:ferris dir="l"/>
      </p:transition>
    </mc:Choice>
    <mc:Fallback>
      <p:transition spd="slow" advTm="1842">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t>Fourth Normal Form (4NF)</a:t>
            </a:r>
            <a:endParaRPr lang="en-US" altLang="en-US" sz="2800" b="1" dirty="0" smtClean="0"/>
          </a:p>
        </p:txBody>
      </p:sp>
      <p:sp>
        <p:nvSpPr>
          <p:cNvPr id="4" name="Rectangle 3"/>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000" dirty="0" smtClean="0"/>
              <a:t>Table is in fourth normal form (4NF) when both of the following are true:</a:t>
            </a:r>
          </a:p>
          <a:p>
            <a:pPr lvl="1"/>
            <a:r>
              <a:rPr lang="en-US" altLang="en-US" sz="2000" dirty="0" smtClean="0"/>
              <a:t>It is in 3NF </a:t>
            </a:r>
          </a:p>
          <a:p>
            <a:pPr lvl="1"/>
            <a:r>
              <a:rPr lang="en-US" altLang="en-US" sz="2000" dirty="0" smtClean="0"/>
              <a:t>Has no multiple sets of multivalued dependencies</a:t>
            </a:r>
          </a:p>
          <a:p>
            <a:r>
              <a:rPr lang="en-US" altLang="en-US" sz="2000" dirty="0" smtClean="0"/>
              <a:t>4NF is largely academic if tables conform to following two rules:</a:t>
            </a:r>
          </a:p>
          <a:p>
            <a:pPr lvl="1"/>
            <a:r>
              <a:rPr lang="en-US" altLang="en-US" sz="2000" dirty="0" smtClean="0"/>
              <a:t>All attributes must be dependent on primary key, but independent of each other</a:t>
            </a:r>
          </a:p>
          <a:p>
            <a:pPr lvl="1"/>
            <a:r>
              <a:rPr lang="en-US" altLang="en-US" sz="2000" dirty="0" smtClean="0"/>
              <a:t>No row contains two or more multivalued facts about an entity</a:t>
            </a:r>
            <a:endParaRPr lang="en-US" altLang="en-US" sz="2000" dirty="0" smtClean="0"/>
          </a:p>
        </p:txBody>
      </p:sp>
      <p:pic>
        <p:nvPicPr>
          <p:cNvPr id="5" name="Picture 3" descr="Fig05-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7200" y="4267200"/>
            <a:ext cx="8229600" cy="2133600"/>
          </a:xfrm>
          <a:prstGeom prst="rect">
            <a:avLst/>
          </a:prstGeom>
        </p:spPr>
      </p:pic>
    </p:spTree>
    <p:extLst>
      <p:ext uri="{BB962C8B-B14F-4D97-AF65-F5344CB8AC3E}">
        <p14:creationId xmlns:p14="http://schemas.microsoft.com/office/powerpoint/2010/main" val="646754629"/>
      </p:ext>
    </p:extLst>
  </p:cSld>
  <p:clrMapOvr>
    <a:masterClrMapping/>
  </p:clrMapOvr>
  <mc:AlternateContent xmlns:mc="http://schemas.openxmlformats.org/markup-compatibility/2006">
    <mc:Choice xmlns:p14="http://schemas.microsoft.com/office/powerpoint/2010/main" Requires="p14">
      <p:transition spd="slow" p14:dur="1300" advTm="2380">
        <p14:pan dir="u"/>
      </p:transition>
    </mc:Choice>
    <mc:Fallback>
      <p:transition spd="slow" advTm="238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E4C9D6-8C42-431D-A0AC-1B32DAB25423}" type="slidenum">
              <a:rPr lang="en-US" altLang="en-US"/>
              <a:pPr eaLnBrk="1" hangingPunct="1"/>
              <a:t>28</a:t>
            </a:fld>
            <a:endParaRPr lang="en-US" altLang="en-US"/>
          </a:p>
        </p:txBody>
      </p:sp>
      <p:sp>
        <p:nvSpPr>
          <p:cNvPr id="3" name="Rectangle 2"/>
          <p:cNvSpPr txBox="1">
            <a:spLocks noChangeArrowheads="1"/>
          </p:cNvSpPr>
          <p:nvPr/>
        </p:nvSpPr>
        <p:spPr>
          <a:xfrm>
            <a:off x="685800" y="533400"/>
            <a:ext cx="77724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t>Fourth Normal Form (4NF) (continued)</a:t>
            </a:r>
            <a:endParaRPr lang="en-US" altLang="en-US" sz="2800" b="1" dirty="0" smtClean="0"/>
          </a:p>
        </p:txBody>
      </p:sp>
      <p:pic>
        <p:nvPicPr>
          <p:cNvPr id="4" name="Picture 3" descr="Fig05-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05000" y="1371600"/>
            <a:ext cx="5257800" cy="4953000"/>
          </a:xfrm>
          <a:prstGeom prst="rect">
            <a:avLst/>
          </a:prstGeom>
        </p:spPr>
      </p:pic>
    </p:spTree>
    <p:extLst>
      <p:ext uri="{BB962C8B-B14F-4D97-AF65-F5344CB8AC3E}">
        <p14:creationId xmlns:p14="http://schemas.microsoft.com/office/powerpoint/2010/main" val="32244390"/>
      </p:ext>
    </p:extLst>
  </p:cSld>
  <p:clrMapOvr>
    <a:masterClrMapping/>
  </p:clrMapOvr>
  <mc:AlternateContent xmlns:mc="http://schemas.openxmlformats.org/markup-compatibility/2006">
    <mc:Choice xmlns:p14="http://schemas.microsoft.com/office/powerpoint/2010/main" Requires="p14">
      <p:transition spd="slow" p14:dur="1600" advTm="2221">
        <p14:prism isInverted="1"/>
      </p:transition>
    </mc:Choice>
    <mc:Fallback>
      <p:transition spd="slow" advTm="2221">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0515"/>
      </p:ext>
    </p:extLst>
  </p:cSld>
  <p:clrMapOvr>
    <a:masterClrMapping/>
  </p:clrMapOvr>
  <mc:AlternateContent xmlns:mc="http://schemas.openxmlformats.org/markup-compatibility/2006">
    <mc:Choice xmlns:p14="http://schemas.microsoft.com/office/powerpoint/2010/main" Requires="p14">
      <p:transition spd="slow" p14:dur="1400" advTm="6817">
        <p14:doors dir="vert"/>
      </p:transition>
    </mc:Choice>
    <mc:Fallback>
      <p:transition spd="slow" advTm="6817">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67400" y="6248400"/>
            <a:ext cx="3657600" cy="523220"/>
          </a:xfrm>
          <a:prstGeom prst="rect">
            <a:avLst/>
          </a:prstGeom>
          <a:noFill/>
        </p:spPr>
        <p:txBody>
          <a:bodyPr wrap="square" rtlCol="0">
            <a:spAutoFit/>
            <a:scene3d>
              <a:camera prst="orthographicFront"/>
              <a:lightRig rig="threePt" dir="t"/>
            </a:scene3d>
            <a:sp3d extrusionH="57150">
              <a:bevelT w="38100" h="38100" prst="convex"/>
            </a:sp3d>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NORMALIZATION</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 name="Rectangle 1"/>
          <p:cNvSpPr/>
          <p:nvPr/>
        </p:nvSpPr>
        <p:spPr>
          <a:xfrm>
            <a:off x="2057400" y="609600"/>
            <a:ext cx="5638800" cy="4893647"/>
          </a:xfrm>
          <a:prstGeom prst="rect">
            <a:avLst/>
          </a:prstGeom>
        </p:spPr>
        <p:txBody>
          <a:bodyPr wrap="square">
            <a:spAutoFit/>
          </a:bodyPr>
          <a:lstStyle/>
          <a:p>
            <a:r>
              <a:rPr lang="en-CA" altLang="en-US" sz="2400" dirty="0" smtClean="0">
                <a:latin typeface="Goudy Old Style" panose="02020502050305020303" pitchFamily="18" charset="0"/>
              </a:rPr>
              <a:t>There is a sequence to normal forms: </a:t>
            </a:r>
          </a:p>
          <a:p>
            <a:pPr lvl="1"/>
            <a:r>
              <a:rPr lang="en-CA" altLang="en-US" sz="2400" dirty="0" smtClean="0">
                <a:latin typeface="Goudy Old Style" panose="02020502050305020303" pitchFamily="18" charset="0"/>
              </a:rPr>
              <a:t>1NF is considered the weakest, </a:t>
            </a:r>
          </a:p>
          <a:p>
            <a:pPr lvl="1"/>
            <a:r>
              <a:rPr lang="en-CA" altLang="en-US" sz="2400" dirty="0" smtClean="0">
                <a:latin typeface="Goudy Old Style" panose="02020502050305020303" pitchFamily="18" charset="0"/>
              </a:rPr>
              <a:t>2NF is stronger than 1NF, </a:t>
            </a:r>
          </a:p>
          <a:p>
            <a:pPr lvl="1"/>
            <a:r>
              <a:rPr lang="en-CA" altLang="en-US" sz="2400" dirty="0" smtClean="0">
                <a:latin typeface="Goudy Old Style" panose="02020502050305020303" pitchFamily="18" charset="0"/>
              </a:rPr>
              <a:t>3NF is stronger than 2NF, and </a:t>
            </a:r>
          </a:p>
          <a:p>
            <a:pPr lvl="1"/>
            <a:r>
              <a:rPr lang="en-CA" altLang="en-US" sz="2400" dirty="0" smtClean="0">
                <a:latin typeface="Goudy Old Style" panose="02020502050305020303" pitchFamily="18" charset="0"/>
              </a:rPr>
              <a:t>BCNF is considered the strongest,</a:t>
            </a:r>
          </a:p>
          <a:p>
            <a:pPr lvl="1"/>
            <a:r>
              <a:rPr lang="en-CA" altLang="en-US" sz="2400" dirty="0" smtClean="0">
                <a:latin typeface="Goudy Old Style" panose="02020502050305020303" pitchFamily="18" charset="0"/>
              </a:rPr>
              <a:t>4NF is considered the higher normal form.</a:t>
            </a:r>
          </a:p>
          <a:p>
            <a:endParaRPr lang="en-CA" altLang="en-US" sz="2400" dirty="0" smtClean="0">
              <a:latin typeface="Goudy Old Style" panose="02020502050305020303" pitchFamily="18" charset="0"/>
            </a:endParaRPr>
          </a:p>
          <a:p>
            <a:r>
              <a:rPr lang="en-CA" altLang="en-US" sz="2400" dirty="0" smtClean="0">
                <a:latin typeface="Goudy Old Style" panose="02020502050305020303" pitchFamily="18" charset="0"/>
              </a:rPr>
              <a:t>Also, </a:t>
            </a:r>
          </a:p>
          <a:p>
            <a:pPr lvl="1"/>
            <a:r>
              <a:rPr lang="en-CA" altLang="en-US" sz="2400" dirty="0">
                <a:latin typeface="Goudy Old Style" panose="02020502050305020303" pitchFamily="18" charset="0"/>
              </a:rPr>
              <a:t>a</a:t>
            </a:r>
            <a:r>
              <a:rPr lang="en-CA" altLang="en-US" sz="2400" dirty="0" smtClean="0">
                <a:latin typeface="Goudy Old Style" panose="02020502050305020303" pitchFamily="18" charset="0"/>
              </a:rPr>
              <a:t>ny relation that is in 4NF, is in 3NF;</a:t>
            </a:r>
          </a:p>
          <a:p>
            <a:pPr lvl="1"/>
            <a:r>
              <a:rPr lang="en-CA" altLang="en-US" sz="2400" dirty="0" smtClean="0">
                <a:latin typeface="Goudy Old Style" panose="02020502050305020303" pitchFamily="18" charset="0"/>
              </a:rPr>
              <a:t>any relation that is in BCNF, is in 3NF; </a:t>
            </a:r>
          </a:p>
          <a:p>
            <a:pPr lvl="1"/>
            <a:r>
              <a:rPr lang="en-CA" altLang="en-US" sz="2400" dirty="0" smtClean="0">
                <a:latin typeface="Goudy Old Style" panose="02020502050305020303" pitchFamily="18" charset="0"/>
              </a:rPr>
              <a:t>any relation in 3NF is in 2NF; and </a:t>
            </a:r>
          </a:p>
          <a:p>
            <a:pPr lvl="1"/>
            <a:r>
              <a:rPr lang="en-CA" altLang="en-US" sz="2400" dirty="0" smtClean="0">
                <a:latin typeface="Goudy Old Style" panose="02020502050305020303" pitchFamily="18" charset="0"/>
              </a:rPr>
              <a:t>any relation in 2NF is in 1NF. </a:t>
            </a:r>
            <a:endParaRPr lang="en-CA" altLang="en-US" sz="2400" dirty="0">
              <a:latin typeface="Goudy Old Style" panose="02020502050305020303" pitchFamily="18" charset="0"/>
            </a:endParaRPr>
          </a:p>
        </p:txBody>
      </p:sp>
    </p:spTree>
    <p:extLst>
      <p:ext uri="{BB962C8B-B14F-4D97-AF65-F5344CB8AC3E}">
        <p14:creationId xmlns:p14="http://schemas.microsoft.com/office/powerpoint/2010/main" val="3861270568"/>
      </p:ext>
    </p:extLst>
  </p:cSld>
  <p:clrMapOvr>
    <a:masterClrMapping/>
  </p:clrMapOvr>
  <mc:AlternateContent xmlns:mc="http://schemas.openxmlformats.org/markup-compatibility/2006">
    <mc:Choice xmlns:p14="http://schemas.microsoft.com/office/powerpoint/2010/main" Requires="p14">
      <p:transition spd="med" p14:dur="700" advTm="2037">
        <p:fade/>
      </p:transition>
    </mc:Choice>
    <mc:Fallback>
      <p:transition spd="med" advTm="2037">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67400" y="6248400"/>
            <a:ext cx="3657600" cy="523220"/>
          </a:xfrm>
          <a:prstGeom prst="rect">
            <a:avLst/>
          </a:prstGeom>
          <a:noFill/>
        </p:spPr>
        <p:txBody>
          <a:bodyPr wrap="square" rtlCol="0">
            <a:spAutoFit/>
            <a:scene3d>
              <a:camera prst="orthographicFront"/>
              <a:lightRig rig="threePt" dir="t"/>
            </a:scene3d>
            <a:sp3d extrusionH="57150">
              <a:bevelT w="38100" h="38100" prst="convex"/>
            </a:sp3d>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NORMALIZATION</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altLang="en-US" sz="2400" b="1" i="1" dirty="0" smtClean="0">
                <a:latin typeface="Arial" charset="0"/>
              </a:rPr>
              <a:t>Normalization</a:t>
            </a:r>
            <a:endParaRPr lang="en-US" altLang="en-US" sz="2400" b="1" i="1" dirty="0">
              <a:latin typeface="Arial" charset="0"/>
            </a:endParaRPr>
          </a:p>
        </p:txBody>
      </p:sp>
      <p:sp>
        <p:nvSpPr>
          <p:cNvPr id="5" name="Footer Placeholder 3"/>
          <p:cNvSpPr>
            <a:spLocks noGrp="1"/>
          </p:cNvSpPr>
          <p:nvPr>
            <p:ph type="ftr" sz="quarter" idx="11"/>
          </p:nvPr>
        </p:nvSpPr>
        <p:spPr>
          <a:xfrm>
            <a:off x="3124200" y="6356350"/>
            <a:ext cx="2895600" cy="365125"/>
          </a:xfrm>
        </p:spPr>
        <p:txBody>
          <a:bodyPr rtlCol="0"/>
          <a:lstStyle/>
          <a:p>
            <a:pPr>
              <a:defRPr/>
            </a:pPr>
            <a:r>
              <a:rPr lang="en-US">
                <a:solidFill>
                  <a:schemeClr val="tx1">
                    <a:tint val="75000"/>
                  </a:schemeClr>
                </a:solidFill>
              </a:rPr>
              <a:t>91.2914</a:t>
            </a:r>
          </a:p>
        </p:txBody>
      </p:sp>
      <p:sp>
        <p:nvSpPr>
          <p:cNvPr id="6" name="Slide Number Placeholder 4"/>
          <p:cNvSpPr>
            <a:spLocks noGrp="1"/>
          </p:cNvSpPr>
          <p:nvPr>
            <p:ph type="sldNum" sz="quarter" idx="12"/>
          </p:nvPr>
        </p:nvSpPr>
        <p:spPr>
          <a:xfrm>
            <a:off x="6553200" y="6356350"/>
            <a:ext cx="2133600" cy="365125"/>
          </a:xfrm>
        </p:spPr>
        <p:txBody>
          <a:bodyPr/>
          <a:lstStyle/>
          <a:p>
            <a:pPr>
              <a:defRPr/>
            </a:pPr>
            <a:fld id="{584F8032-6383-4464-852C-B46C0F5FD9BB}" type="slidenum">
              <a:rPr lang="en-US"/>
              <a:pPr>
                <a:defRPr/>
              </a:pPr>
              <a:t>4</a:t>
            </a:fld>
            <a:endParaRPr lang="en-US"/>
          </a:p>
        </p:txBody>
      </p:sp>
      <p:sp>
        <p:nvSpPr>
          <p:cNvPr id="7" name="Text Box 4"/>
          <p:cNvSpPr txBox="1">
            <a:spLocks noChangeArrowheads="1"/>
          </p:cNvSpPr>
          <p:nvPr/>
        </p:nvSpPr>
        <p:spPr bwMode="auto">
          <a:xfrm>
            <a:off x="3313113" y="4271963"/>
            <a:ext cx="1606550" cy="963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000"/>
              <a:t>BCNF</a:t>
            </a:r>
          </a:p>
        </p:txBody>
      </p:sp>
      <p:sp>
        <p:nvSpPr>
          <p:cNvPr id="8" name="Text Box 5"/>
          <p:cNvSpPr txBox="1">
            <a:spLocks noChangeArrowheads="1"/>
          </p:cNvSpPr>
          <p:nvPr/>
        </p:nvSpPr>
        <p:spPr bwMode="auto">
          <a:xfrm>
            <a:off x="2625725" y="3559175"/>
            <a:ext cx="2357438" cy="1714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000"/>
              <a:t>3NF</a:t>
            </a:r>
          </a:p>
        </p:txBody>
      </p:sp>
      <p:sp>
        <p:nvSpPr>
          <p:cNvPr id="9" name="Text Box 6"/>
          <p:cNvSpPr txBox="1">
            <a:spLocks noChangeArrowheads="1"/>
          </p:cNvSpPr>
          <p:nvPr/>
        </p:nvSpPr>
        <p:spPr bwMode="auto">
          <a:xfrm>
            <a:off x="1814513" y="2794000"/>
            <a:ext cx="3214687"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000"/>
              <a:t>2NF</a:t>
            </a:r>
          </a:p>
        </p:txBody>
      </p:sp>
      <p:sp>
        <p:nvSpPr>
          <p:cNvPr id="10" name="Text Box 7"/>
          <p:cNvSpPr txBox="1">
            <a:spLocks noChangeArrowheads="1"/>
          </p:cNvSpPr>
          <p:nvPr/>
        </p:nvSpPr>
        <p:spPr bwMode="auto">
          <a:xfrm>
            <a:off x="1219200" y="1920875"/>
            <a:ext cx="3856038" cy="3535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000"/>
              <a:t>1NF</a:t>
            </a:r>
          </a:p>
        </p:txBody>
      </p:sp>
      <p:sp>
        <p:nvSpPr>
          <p:cNvPr id="11" name="Text Box 8"/>
          <p:cNvSpPr txBox="1">
            <a:spLocks noChangeArrowheads="1"/>
          </p:cNvSpPr>
          <p:nvPr/>
        </p:nvSpPr>
        <p:spPr bwMode="auto">
          <a:xfrm>
            <a:off x="5334000" y="1981200"/>
            <a:ext cx="2971800"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000" i="1" dirty="0"/>
              <a:t>a</a:t>
            </a:r>
            <a:r>
              <a:rPr lang="en-US" altLang="en-US" sz="2000" i="1" dirty="0" smtClean="0"/>
              <a:t> relation in 4NF, is also in 3NF </a:t>
            </a:r>
          </a:p>
          <a:p>
            <a:endParaRPr lang="en-US" altLang="en-US" sz="2000" i="1" dirty="0"/>
          </a:p>
          <a:p>
            <a:r>
              <a:rPr lang="en-US" altLang="en-US" sz="2000" i="1" dirty="0" smtClean="0"/>
              <a:t>a </a:t>
            </a:r>
            <a:r>
              <a:rPr lang="en-US" altLang="en-US" sz="2000" i="1" dirty="0"/>
              <a:t>relation in BCNF, is also in 3NF</a:t>
            </a:r>
          </a:p>
          <a:p>
            <a:endParaRPr lang="en-US" altLang="en-US" sz="2000" i="1" dirty="0"/>
          </a:p>
          <a:p>
            <a:r>
              <a:rPr lang="en-US" altLang="en-US" sz="2000" i="1" dirty="0"/>
              <a:t>a relation in 3NF is also in 2NF</a:t>
            </a:r>
          </a:p>
          <a:p>
            <a:endParaRPr lang="en-US" altLang="en-US" sz="2000" i="1" dirty="0"/>
          </a:p>
          <a:p>
            <a:r>
              <a:rPr lang="en-US" altLang="en-US" sz="2000" i="1" dirty="0"/>
              <a:t>a relation in 2NF is also in 1NF</a:t>
            </a:r>
          </a:p>
        </p:txBody>
      </p:sp>
      <p:sp>
        <p:nvSpPr>
          <p:cNvPr id="2" name="Rectangle 1"/>
          <p:cNvSpPr/>
          <p:nvPr/>
        </p:nvSpPr>
        <p:spPr>
          <a:xfrm>
            <a:off x="3854233" y="4820408"/>
            <a:ext cx="996157" cy="35163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Times New Roman" panose="02020603050405020304" pitchFamily="18" charset="0"/>
                <a:cs typeface="Times New Roman" panose="02020603050405020304" pitchFamily="18" charset="0"/>
              </a:rPr>
              <a:t>4NF</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5108674"/>
      </p:ext>
    </p:extLst>
  </p:cSld>
  <p:clrMapOvr>
    <a:masterClrMapping/>
  </p:clrMapOvr>
  <p:transition spd="slow" advTm="1941">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67400" y="6248400"/>
            <a:ext cx="3657600" cy="523220"/>
          </a:xfrm>
          <a:prstGeom prst="rect">
            <a:avLst/>
          </a:prstGeom>
          <a:noFill/>
        </p:spPr>
        <p:txBody>
          <a:bodyPr wrap="square" rtlCol="0">
            <a:spAutoFit/>
            <a:scene3d>
              <a:camera prst="orthographicFront"/>
              <a:lightRig rig="threePt" dir="t"/>
            </a:scene3d>
            <a:sp3d extrusionH="57150">
              <a:bevelT w="38100" h="38100" prst="convex"/>
            </a:sp3d>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NORMALIZATION</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 name="Rectangle 1"/>
          <p:cNvSpPr/>
          <p:nvPr/>
        </p:nvSpPr>
        <p:spPr>
          <a:xfrm>
            <a:off x="1524000" y="889844"/>
            <a:ext cx="7010400" cy="4401205"/>
          </a:xfrm>
          <a:prstGeom prst="rect">
            <a:avLst/>
          </a:prstGeom>
        </p:spPr>
        <p:txBody>
          <a:bodyPr wrap="square">
            <a:spAutoFit/>
          </a:bodyPr>
          <a:lstStyle/>
          <a:p>
            <a:endParaRPr lang="en-CA" altLang="en-US" sz="2000" dirty="0" smtClean="0"/>
          </a:p>
          <a:p>
            <a:r>
              <a:rPr lang="en-CA" altLang="en-US" sz="2000" dirty="0" smtClean="0"/>
              <a:t>We consider a relation in BCNF to be fully normalized. </a:t>
            </a:r>
          </a:p>
          <a:p>
            <a:endParaRPr lang="en-CA" altLang="en-US" sz="2000" dirty="0" smtClean="0"/>
          </a:p>
          <a:p>
            <a:r>
              <a:rPr lang="en-CA" altLang="en-US" sz="2000" dirty="0" smtClean="0"/>
              <a:t>The benefit of higher normal forms is that update semantics for the affected data are simplified. </a:t>
            </a:r>
          </a:p>
          <a:p>
            <a:endParaRPr lang="en-CA" altLang="en-US" sz="2000" dirty="0" smtClean="0"/>
          </a:p>
          <a:p>
            <a:r>
              <a:rPr lang="en-CA" altLang="en-US" sz="2000" dirty="0" smtClean="0"/>
              <a:t>This means that applications required to maintain the database are simpler. </a:t>
            </a:r>
          </a:p>
          <a:p>
            <a:endParaRPr lang="en-CA" altLang="en-US" sz="2000" dirty="0" smtClean="0"/>
          </a:p>
          <a:p>
            <a:r>
              <a:rPr lang="en-CA" altLang="en-US" sz="2000" dirty="0" smtClean="0"/>
              <a:t>A design that has a lower normal form than another design has more redundancy. Uncontrolled redundancy can lead to data integrity problems.</a:t>
            </a:r>
          </a:p>
          <a:p>
            <a:endParaRPr lang="en-CA" altLang="en-US" sz="2000" dirty="0" smtClean="0"/>
          </a:p>
          <a:p>
            <a:r>
              <a:rPr lang="en-CA" altLang="en-US" sz="2000" dirty="0" smtClean="0"/>
              <a:t>First we introduce the concept of </a:t>
            </a:r>
            <a:r>
              <a:rPr lang="en-CA" altLang="en-US" sz="2000" b="1" i="1" dirty="0" smtClean="0"/>
              <a:t>functional dependency</a:t>
            </a:r>
            <a:endParaRPr lang="en-CA" altLang="en-US" sz="2000" dirty="0"/>
          </a:p>
        </p:txBody>
      </p:sp>
    </p:spTree>
    <p:extLst>
      <p:ext uri="{BB962C8B-B14F-4D97-AF65-F5344CB8AC3E}">
        <p14:creationId xmlns:p14="http://schemas.microsoft.com/office/powerpoint/2010/main" val="3832797408"/>
      </p:ext>
    </p:extLst>
  </p:cSld>
  <p:clrMapOvr>
    <a:masterClrMapping/>
  </p:clrMapOvr>
  <mc:AlternateContent xmlns:mc="http://schemas.openxmlformats.org/markup-compatibility/2006">
    <mc:Choice xmlns:p14="http://schemas.microsoft.com/office/powerpoint/2010/main" Requires="p14">
      <p:transition spd="slow" p14:dur="1500" advTm="2558">
        <p:split orient="vert"/>
      </p:transition>
    </mc:Choice>
    <mc:Fallback>
      <p:transition spd="slow" advTm="2558">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67400" y="6248400"/>
            <a:ext cx="3657600" cy="523220"/>
          </a:xfrm>
          <a:prstGeom prst="rect">
            <a:avLst/>
          </a:prstGeom>
          <a:noFill/>
        </p:spPr>
        <p:txBody>
          <a:bodyPr wrap="square" rtlCol="0">
            <a:spAutoFit/>
            <a:scene3d>
              <a:camera prst="orthographicFront"/>
              <a:lightRig rig="threePt" dir="t"/>
            </a:scene3d>
            <a:sp3d extrusionH="57150">
              <a:bevelT w="38100" h="38100" prst="convex"/>
            </a:sp3d>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NORMALIZATION</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 name="Rectangle 1"/>
          <p:cNvSpPr/>
          <p:nvPr/>
        </p:nvSpPr>
        <p:spPr>
          <a:xfrm>
            <a:off x="3200400" y="304800"/>
            <a:ext cx="3910045" cy="461665"/>
          </a:xfrm>
          <a:prstGeom prst="rect">
            <a:avLst/>
          </a:prstGeom>
        </p:spPr>
        <p:txBody>
          <a:bodyPr wrap="none">
            <a:spAutoFit/>
          </a:bodyPr>
          <a:lstStyle/>
          <a:p>
            <a:r>
              <a:rPr lang="en-CA" altLang="en-US" sz="2400" b="1" dirty="0">
                <a:latin typeface="Arial" charset="0"/>
              </a:rPr>
              <a:t>Functional Dependencies</a:t>
            </a:r>
            <a:endParaRPr lang="en-US" sz="2400" dirty="0"/>
          </a:p>
        </p:txBody>
      </p:sp>
      <p:sp>
        <p:nvSpPr>
          <p:cNvPr id="3" name="Rectangle 2"/>
          <p:cNvSpPr/>
          <p:nvPr/>
        </p:nvSpPr>
        <p:spPr>
          <a:xfrm>
            <a:off x="1524000" y="966787"/>
            <a:ext cx="6781800" cy="2092881"/>
          </a:xfrm>
          <a:prstGeom prst="rect">
            <a:avLst/>
          </a:prstGeom>
        </p:spPr>
        <p:txBody>
          <a:bodyPr wrap="square">
            <a:spAutoFit/>
          </a:bodyPr>
          <a:lstStyle/>
          <a:p>
            <a:pPr>
              <a:spcBef>
                <a:spcPts val="1200"/>
              </a:spcBef>
              <a:spcAft>
                <a:spcPts val="1200"/>
              </a:spcAft>
            </a:pPr>
            <a:r>
              <a:rPr lang="en-CA" altLang="en-US" sz="2000" b="1" dirty="0">
                <a:latin typeface="+mj-lt"/>
              </a:rPr>
              <a:t>Functional Dependencies</a:t>
            </a:r>
          </a:p>
          <a:p>
            <a:r>
              <a:rPr lang="en-CA" altLang="en-US" sz="2000" dirty="0">
                <a:latin typeface="+mj-lt"/>
              </a:rPr>
              <a:t>We say an attribute, B, has a </a:t>
            </a:r>
            <a:r>
              <a:rPr lang="en-CA" altLang="en-US" sz="2000" i="1" dirty="0">
                <a:latin typeface="+mj-lt"/>
              </a:rPr>
              <a:t>functional dependency</a:t>
            </a:r>
            <a:r>
              <a:rPr lang="en-CA" altLang="en-US" sz="2000" dirty="0">
                <a:latin typeface="+mj-lt"/>
              </a:rPr>
              <a:t> on another attribute, A, if for any two records, which have</a:t>
            </a:r>
          </a:p>
          <a:p>
            <a:r>
              <a:rPr lang="en-CA" altLang="en-US" sz="2000" dirty="0">
                <a:latin typeface="+mj-lt"/>
              </a:rPr>
              <a:t>the same value for A, then the values for B in these two records must be the same. We illustrate this as:</a:t>
            </a:r>
          </a:p>
          <a:p>
            <a:pPr lvl="1"/>
            <a:r>
              <a:rPr lang="en-CA" altLang="en-US" sz="2000" dirty="0">
                <a:latin typeface="+mj-lt"/>
              </a:rPr>
              <a:t>A </a:t>
            </a:r>
            <a:r>
              <a:rPr lang="en-CA" altLang="en-US" sz="2000" noProof="1">
                <a:latin typeface="+mj-lt"/>
                <a:sym typeface="Wingdings" pitchFamily="2" charset="2"/>
              </a:rPr>
              <a:t></a:t>
            </a:r>
            <a:r>
              <a:rPr lang="en-CA" altLang="en-US" sz="2000" dirty="0">
                <a:latin typeface="+mj-lt"/>
              </a:rPr>
              <a:t> B</a:t>
            </a:r>
          </a:p>
        </p:txBody>
      </p:sp>
      <p:sp>
        <p:nvSpPr>
          <p:cNvPr id="5" name="Rectangle 4"/>
          <p:cNvSpPr/>
          <p:nvPr/>
        </p:nvSpPr>
        <p:spPr>
          <a:xfrm>
            <a:off x="1565564" y="3200400"/>
            <a:ext cx="6740236" cy="2246769"/>
          </a:xfrm>
          <a:prstGeom prst="rect">
            <a:avLst/>
          </a:prstGeom>
        </p:spPr>
        <p:txBody>
          <a:bodyPr wrap="square">
            <a:spAutoFit/>
          </a:bodyPr>
          <a:lstStyle/>
          <a:p>
            <a:r>
              <a:rPr lang="en-CA" altLang="en-US" sz="2000" b="1" dirty="0">
                <a:latin typeface="+mj-lt"/>
              </a:rPr>
              <a:t>Example</a:t>
            </a:r>
            <a:r>
              <a:rPr lang="en-CA" altLang="en-US" sz="2000" dirty="0">
                <a:latin typeface="+mj-lt"/>
              </a:rPr>
              <a:t>: Suppose we keep track of employee email addresses, and we only track one email address for each employee. Suppose each employee is identified by their unique employee number. We say there is a functional dependency of email address on employee number:</a:t>
            </a:r>
          </a:p>
          <a:p>
            <a:endParaRPr lang="en-CA" altLang="en-US" sz="2000" dirty="0">
              <a:latin typeface="+mj-lt"/>
            </a:endParaRPr>
          </a:p>
          <a:p>
            <a:pPr lvl="2"/>
            <a:r>
              <a:rPr lang="en-CA" altLang="en-US" sz="2000" dirty="0">
                <a:latin typeface="+mj-lt"/>
              </a:rPr>
              <a:t>employee number </a:t>
            </a:r>
            <a:r>
              <a:rPr lang="en-CA" altLang="en-US" sz="2000" noProof="1">
                <a:latin typeface="+mj-lt"/>
              </a:rPr>
              <a:t> </a:t>
            </a:r>
            <a:r>
              <a:rPr lang="en-CA" altLang="en-US" sz="2000" noProof="1">
                <a:latin typeface="+mj-lt"/>
                <a:sym typeface="Wingdings" pitchFamily="2" charset="2"/>
              </a:rPr>
              <a:t></a:t>
            </a:r>
            <a:r>
              <a:rPr lang="en-CA" altLang="en-US" sz="2000" noProof="1">
                <a:latin typeface="+mj-lt"/>
              </a:rPr>
              <a:t> </a:t>
            </a:r>
            <a:r>
              <a:rPr lang="en-CA" altLang="en-US" sz="2000" dirty="0">
                <a:latin typeface="+mj-lt"/>
              </a:rPr>
              <a:t>email address </a:t>
            </a:r>
            <a:endParaRPr lang="en-US" altLang="en-US" sz="2000" dirty="0">
              <a:latin typeface="+mj-lt"/>
            </a:endParaRPr>
          </a:p>
        </p:txBody>
      </p:sp>
    </p:spTree>
    <p:extLst>
      <p:ext uri="{BB962C8B-B14F-4D97-AF65-F5344CB8AC3E}">
        <p14:creationId xmlns:p14="http://schemas.microsoft.com/office/powerpoint/2010/main" val="1051934066"/>
      </p:ext>
    </p:extLst>
  </p:cSld>
  <p:clrMapOvr>
    <a:masterClrMapping/>
  </p:clrMapOvr>
  <mc:AlternateContent xmlns:mc="http://schemas.openxmlformats.org/markup-compatibility/2006">
    <mc:Choice xmlns:p14="http://schemas.microsoft.com/office/powerpoint/2010/main" Requires="p14">
      <p:transition spd="slow" p14:dur="3400" advTm="884">
        <p14:reveal/>
      </p:transition>
    </mc:Choice>
    <mc:Fallback>
      <p:transition spd="slow" advTm="884">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67400" y="6248400"/>
            <a:ext cx="3657600" cy="523220"/>
          </a:xfrm>
          <a:prstGeom prst="rect">
            <a:avLst/>
          </a:prstGeom>
          <a:noFill/>
        </p:spPr>
        <p:txBody>
          <a:bodyPr wrap="square" rtlCol="0">
            <a:spAutoFit/>
            <a:scene3d>
              <a:camera prst="orthographicFront"/>
              <a:lightRig rig="threePt" dir="t"/>
            </a:scene3d>
            <a:sp3d extrusionH="57150">
              <a:bevelT w="38100" h="38100" prst="convex"/>
            </a:sp3d>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NORMALIZATION</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altLang="en-US" sz="2800" b="1" dirty="0" smtClean="0">
                <a:latin typeface="Arial" charset="0"/>
              </a:rPr>
              <a:t>Functional Dependencies</a:t>
            </a:r>
            <a:endParaRPr lang="en-US" altLang="en-US" sz="2800" b="1" dirty="0" smtClean="0">
              <a:latin typeface="Arial" charset="0"/>
            </a:endParaRPr>
          </a:p>
        </p:txBody>
      </p:sp>
      <p:sp>
        <p:nvSpPr>
          <p:cNvPr id="8" name="Rectangle 296"/>
          <p:cNvSpPr>
            <a:spLocks noChangeArrowheads="1"/>
          </p:cNvSpPr>
          <p:nvPr/>
        </p:nvSpPr>
        <p:spPr bwMode="auto">
          <a:xfrm>
            <a:off x="6621463" y="1371600"/>
            <a:ext cx="111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9" name="Rectangle 313"/>
          <p:cNvSpPr>
            <a:spLocks noChangeArrowheads="1"/>
          </p:cNvSpPr>
          <p:nvPr/>
        </p:nvSpPr>
        <p:spPr bwMode="auto">
          <a:xfrm>
            <a:off x="6621463" y="1382713"/>
            <a:ext cx="11112" cy="3127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0" name="Rectangle 350"/>
          <p:cNvSpPr>
            <a:spLocks noChangeArrowheads="1"/>
          </p:cNvSpPr>
          <p:nvPr/>
        </p:nvSpPr>
        <p:spPr bwMode="auto">
          <a:xfrm>
            <a:off x="6621463" y="1706563"/>
            <a:ext cx="11112" cy="3127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1" name="Rectangle 373"/>
          <p:cNvSpPr>
            <a:spLocks noChangeArrowheads="1"/>
          </p:cNvSpPr>
          <p:nvPr/>
        </p:nvSpPr>
        <p:spPr bwMode="auto">
          <a:xfrm>
            <a:off x="6621463" y="2995613"/>
            <a:ext cx="1111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2" name="Rectangle 387"/>
          <p:cNvSpPr>
            <a:spLocks noChangeArrowheads="1"/>
          </p:cNvSpPr>
          <p:nvPr/>
        </p:nvSpPr>
        <p:spPr bwMode="auto">
          <a:xfrm>
            <a:off x="6621463" y="2030413"/>
            <a:ext cx="11112" cy="3127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3" name="Rectangle 424"/>
          <p:cNvSpPr>
            <a:spLocks noChangeArrowheads="1"/>
          </p:cNvSpPr>
          <p:nvPr/>
        </p:nvSpPr>
        <p:spPr bwMode="auto">
          <a:xfrm>
            <a:off x="6621463" y="2347913"/>
            <a:ext cx="11112" cy="3127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4" name="Rectangle 447"/>
          <p:cNvSpPr>
            <a:spLocks noChangeArrowheads="1"/>
          </p:cNvSpPr>
          <p:nvPr/>
        </p:nvSpPr>
        <p:spPr bwMode="auto">
          <a:xfrm>
            <a:off x="6621463" y="2660650"/>
            <a:ext cx="111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5" name="Rectangle 461"/>
          <p:cNvSpPr>
            <a:spLocks noChangeArrowheads="1"/>
          </p:cNvSpPr>
          <p:nvPr/>
        </p:nvSpPr>
        <p:spPr bwMode="auto">
          <a:xfrm>
            <a:off x="6621463" y="2671763"/>
            <a:ext cx="11112" cy="3127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6" name="Rectangle 485"/>
          <p:cNvSpPr>
            <a:spLocks noChangeArrowheads="1"/>
          </p:cNvSpPr>
          <p:nvPr/>
        </p:nvSpPr>
        <p:spPr bwMode="auto">
          <a:xfrm>
            <a:off x="6621463" y="2979738"/>
            <a:ext cx="1111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7" name="Rectangle 517"/>
          <p:cNvSpPr>
            <a:spLocks noChangeArrowheads="1"/>
          </p:cNvSpPr>
          <p:nvPr/>
        </p:nvSpPr>
        <p:spPr bwMode="auto">
          <a:xfrm>
            <a:off x="6621463" y="2990850"/>
            <a:ext cx="11112" cy="3127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grpSp>
        <p:nvGrpSpPr>
          <p:cNvPr id="18" name="Group 534"/>
          <p:cNvGrpSpPr>
            <a:grpSpLocks/>
          </p:cNvGrpSpPr>
          <p:nvPr/>
        </p:nvGrpSpPr>
        <p:grpSpPr bwMode="auto">
          <a:xfrm>
            <a:off x="762000" y="1371600"/>
            <a:ext cx="7620000" cy="1944688"/>
            <a:chOff x="249" y="864"/>
            <a:chExt cx="5236" cy="1225"/>
          </a:xfrm>
        </p:grpSpPr>
        <p:sp>
          <p:nvSpPr>
            <p:cNvPr id="19" name="Rectangle 269"/>
            <p:cNvSpPr>
              <a:spLocks noChangeArrowheads="1"/>
            </p:cNvSpPr>
            <p:nvPr/>
          </p:nvSpPr>
          <p:spPr bwMode="auto">
            <a:xfrm>
              <a:off x="256" y="871"/>
              <a:ext cx="1201" cy="19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0" name="Rectangle 270"/>
            <p:cNvSpPr>
              <a:spLocks noChangeArrowheads="1"/>
            </p:cNvSpPr>
            <p:nvPr/>
          </p:nvSpPr>
          <p:spPr bwMode="auto">
            <a:xfrm>
              <a:off x="552" y="874"/>
              <a:ext cx="76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b="1" u="sng">
                  <a:solidFill>
                    <a:srgbClr val="010000"/>
                  </a:solidFill>
                </a:rPr>
                <a:t>EmpNum</a:t>
              </a:r>
              <a:endParaRPr lang="en-US" altLang="en-US" u="sng"/>
            </a:p>
          </p:txBody>
        </p:sp>
        <p:sp>
          <p:nvSpPr>
            <p:cNvPr id="21" name="Rectangle 272"/>
            <p:cNvSpPr>
              <a:spLocks noChangeArrowheads="1"/>
            </p:cNvSpPr>
            <p:nvPr/>
          </p:nvSpPr>
          <p:spPr bwMode="auto">
            <a:xfrm>
              <a:off x="1464" y="871"/>
              <a:ext cx="1301" cy="19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2" name="Rectangle 273"/>
            <p:cNvSpPr>
              <a:spLocks noChangeArrowheads="1"/>
            </p:cNvSpPr>
            <p:nvPr/>
          </p:nvSpPr>
          <p:spPr bwMode="auto">
            <a:xfrm>
              <a:off x="1760" y="874"/>
              <a:ext cx="84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b="1">
                  <a:solidFill>
                    <a:srgbClr val="010000"/>
                  </a:solidFill>
                </a:rPr>
                <a:t>EmpEmail</a:t>
              </a:r>
              <a:endParaRPr lang="en-US" altLang="en-US"/>
            </a:p>
          </p:txBody>
        </p:sp>
        <p:sp>
          <p:nvSpPr>
            <p:cNvPr id="23" name="Rectangle 274"/>
            <p:cNvSpPr>
              <a:spLocks noChangeArrowheads="1"/>
            </p:cNvSpPr>
            <p:nvPr/>
          </p:nvSpPr>
          <p:spPr bwMode="auto">
            <a:xfrm>
              <a:off x="2772" y="871"/>
              <a:ext cx="1399" cy="19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4" name="Rectangle 275"/>
            <p:cNvSpPr>
              <a:spLocks noChangeArrowheads="1"/>
            </p:cNvSpPr>
            <p:nvPr/>
          </p:nvSpPr>
          <p:spPr bwMode="auto">
            <a:xfrm>
              <a:off x="3095" y="874"/>
              <a:ext cx="91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b="1">
                  <a:solidFill>
                    <a:srgbClr val="010000"/>
                  </a:solidFill>
                </a:rPr>
                <a:t>EmpFname</a:t>
              </a:r>
              <a:endParaRPr lang="en-US" altLang="en-US"/>
            </a:p>
          </p:txBody>
        </p:sp>
        <p:sp>
          <p:nvSpPr>
            <p:cNvPr id="25" name="Rectangle 276"/>
            <p:cNvSpPr>
              <a:spLocks noChangeArrowheads="1"/>
            </p:cNvSpPr>
            <p:nvPr/>
          </p:nvSpPr>
          <p:spPr bwMode="auto">
            <a:xfrm>
              <a:off x="4178" y="871"/>
              <a:ext cx="1300" cy="19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6" name="Rectangle 277"/>
            <p:cNvSpPr>
              <a:spLocks noChangeArrowheads="1"/>
            </p:cNvSpPr>
            <p:nvPr/>
          </p:nvSpPr>
          <p:spPr bwMode="auto">
            <a:xfrm>
              <a:off x="4447" y="874"/>
              <a:ext cx="92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b="1">
                  <a:solidFill>
                    <a:srgbClr val="010000"/>
                  </a:solidFill>
                </a:rPr>
                <a:t>EmpLname</a:t>
              </a:r>
              <a:endParaRPr lang="en-US" altLang="en-US"/>
            </a:p>
          </p:txBody>
        </p:sp>
        <p:sp>
          <p:nvSpPr>
            <p:cNvPr id="27" name="Rectangle 278"/>
            <p:cNvSpPr>
              <a:spLocks noChangeArrowheads="1"/>
            </p:cNvSpPr>
            <p:nvPr/>
          </p:nvSpPr>
          <p:spPr bwMode="auto">
            <a:xfrm>
              <a:off x="249" y="864"/>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8" name="Line 279"/>
            <p:cNvSpPr>
              <a:spLocks noChangeShapeType="1"/>
            </p:cNvSpPr>
            <p:nvPr/>
          </p:nvSpPr>
          <p:spPr bwMode="auto">
            <a:xfrm>
              <a:off x="249" y="864"/>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80"/>
            <p:cNvSpPr>
              <a:spLocks noChangeShapeType="1"/>
            </p:cNvSpPr>
            <p:nvPr/>
          </p:nvSpPr>
          <p:spPr bwMode="auto">
            <a:xfrm>
              <a:off x="249" y="864"/>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Rectangle 281"/>
            <p:cNvSpPr>
              <a:spLocks noChangeArrowheads="1"/>
            </p:cNvSpPr>
            <p:nvPr/>
          </p:nvSpPr>
          <p:spPr bwMode="auto">
            <a:xfrm>
              <a:off x="249" y="864"/>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31" name="Line 282"/>
            <p:cNvSpPr>
              <a:spLocks noChangeShapeType="1"/>
            </p:cNvSpPr>
            <p:nvPr/>
          </p:nvSpPr>
          <p:spPr bwMode="auto">
            <a:xfrm>
              <a:off x="249" y="864"/>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83"/>
            <p:cNvSpPr>
              <a:spLocks noChangeShapeType="1"/>
            </p:cNvSpPr>
            <p:nvPr/>
          </p:nvSpPr>
          <p:spPr bwMode="auto">
            <a:xfrm>
              <a:off x="249" y="864"/>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Rectangle 284"/>
            <p:cNvSpPr>
              <a:spLocks noChangeArrowheads="1"/>
            </p:cNvSpPr>
            <p:nvPr/>
          </p:nvSpPr>
          <p:spPr bwMode="auto">
            <a:xfrm>
              <a:off x="256" y="864"/>
              <a:ext cx="120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34" name="Line 285"/>
            <p:cNvSpPr>
              <a:spLocks noChangeShapeType="1"/>
            </p:cNvSpPr>
            <p:nvPr/>
          </p:nvSpPr>
          <p:spPr bwMode="auto">
            <a:xfrm>
              <a:off x="256" y="864"/>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Rectangle 286"/>
            <p:cNvSpPr>
              <a:spLocks noChangeArrowheads="1"/>
            </p:cNvSpPr>
            <p:nvPr/>
          </p:nvSpPr>
          <p:spPr bwMode="auto">
            <a:xfrm>
              <a:off x="1457" y="864"/>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36" name="Line 287"/>
            <p:cNvSpPr>
              <a:spLocks noChangeShapeType="1"/>
            </p:cNvSpPr>
            <p:nvPr/>
          </p:nvSpPr>
          <p:spPr bwMode="auto">
            <a:xfrm>
              <a:off x="1457" y="864"/>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288"/>
            <p:cNvSpPr>
              <a:spLocks noChangeShapeType="1"/>
            </p:cNvSpPr>
            <p:nvPr/>
          </p:nvSpPr>
          <p:spPr bwMode="auto">
            <a:xfrm>
              <a:off x="1457" y="864"/>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Rectangle 289"/>
            <p:cNvSpPr>
              <a:spLocks noChangeArrowheads="1"/>
            </p:cNvSpPr>
            <p:nvPr/>
          </p:nvSpPr>
          <p:spPr bwMode="auto">
            <a:xfrm>
              <a:off x="1464" y="864"/>
              <a:ext cx="130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39" name="Line 290"/>
            <p:cNvSpPr>
              <a:spLocks noChangeShapeType="1"/>
            </p:cNvSpPr>
            <p:nvPr/>
          </p:nvSpPr>
          <p:spPr bwMode="auto">
            <a:xfrm>
              <a:off x="1464" y="864"/>
              <a:ext cx="13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292"/>
            <p:cNvSpPr>
              <a:spLocks noChangeShapeType="1"/>
            </p:cNvSpPr>
            <p:nvPr/>
          </p:nvSpPr>
          <p:spPr bwMode="auto">
            <a:xfrm>
              <a:off x="2765" y="864"/>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293"/>
            <p:cNvSpPr>
              <a:spLocks noChangeShapeType="1"/>
            </p:cNvSpPr>
            <p:nvPr/>
          </p:nvSpPr>
          <p:spPr bwMode="auto">
            <a:xfrm>
              <a:off x="2765" y="864"/>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Rectangle 294"/>
            <p:cNvSpPr>
              <a:spLocks noChangeArrowheads="1"/>
            </p:cNvSpPr>
            <p:nvPr/>
          </p:nvSpPr>
          <p:spPr bwMode="auto">
            <a:xfrm>
              <a:off x="2772" y="864"/>
              <a:ext cx="139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43" name="Line 295"/>
            <p:cNvSpPr>
              <a:spLocks noChangeShapeType="1"/>
            </p:cNvSpPr>
            <p:nvPr/>
          </p:nvSpPr>
          <p:spPr bwMode="auto">
            <a:xfrm>
              <a:off x="2772" y="864"/>
              <a:ext cx="13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297"/>
            <p:cNvSpPr>
              <a:spLocks noChangeShapeType="1"/>
            </p:cNvSpPr>
            <p:nvPr/>
          </p:nvSpPr>
          <p:spPr bwMode="auto">
            <a:xfrm>
              <a:off x="4171" y="864"/>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298"/>
            <p:cNvSpPr>
              <a:spLocks noChangeShapeType="1"/>
            </p:cNvSpPr>
            <p:nvPr/>
          </p:nvSpPr>
          <p:spPr bwMode="auto">
            <a:xfrm>
              <a:off x="4171" y="864"/>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Rectangle 299"/>
            <p:cNvSpPr>
              <a:spLocks noChangeArrowheads="1"/>
            </p:cNvSpPr>
            <p:nvPr/>
          </p:nvSpPr>
          <p:spPr bwMode="auto">
            <a:xfrm>
              <a:off x="4178" y="864"/>
              <a:ext cx="1300"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47" name="Line 300"/>
            <p:cNvSpPr>
              <a:spLocks noChangeShapeType="1"/>
            </p:cNvSpPr>
            <p:nvPr/>
          </p:nvSpPr>
          <p:spPr bwMode="auto">
            <a:xfrm>
              <a:off x="4178" y="864"/>
              <a:ext cx="130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Rectangle 301"/>
            <p:cNvSpPr>
              <a:spLocks noChangeArrowheads="1"/>
            </p:cNvSpPr>
            <p:nvPr/>
          </p:nvSpPr>
          <p:spPr bwMode="auto">
            <a:xfrm>
              <a:off x="5478" y="864"/>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49" name="Line 302"/>
            <p:cNvSpPr>
              <a:spLocks noChangeShapeType="1"/>
            </p:cNvSpPr>
            <p:nvPr/>
          </p:nvSpPr>
          <p:spPr bwMode="auto">
            <a:xfrm>
              <a:off x="5478" y="864"/>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303"/>
            <p:cNvSpPr>
              <a:spLocks noChangeShapeType="1"/>
            </p:cNvSpPr>
            <p:nvPr/>
          </p:nvSpPr>
          <p:spPr bwMode="auto">
            <a:xfrm>
              <a:off x="5478" y="864"/>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Rectangle 304"/>
            <p:cNvSpPr>
              <a:spLocks noChangeArrowheads="1"/>
            </p:cNvSpPr>
            <p:nvPr/>
          </p:nvSpPr>
          <p:spPr bwMode="auto">
            <a:xfrm>
              <a:off x="5478" y="864"/>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52" name="Line 305"/>
            <p:cNvSpPr>
              <a:spLocks noChangeShapeType="1"/>
            </p:cNvSpPr>
            <p:nvPr/>
          </p:nvSpPr>
          <p:spPr bwMode="auto">
            <a:xfrm>
              <a:off x="5478" y="864"/>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306"/>
            <p:cNvSpPr>
              <a:spLocks noChangeShapeType="1"/>
            </p:cNvSpPr>
            <p:nvPr/>
          </p:nvSpPr>
          <p:spPr bwMode="auto">
            <a:xfrm>
              <a:off x="5478" y="864"/>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Rectangle 307"/>
            <p:cNvSpPr>
              <a:spLocks noChangeArrowheads="1"/>
            </p:cNvSpPr>
            <p:nvPr/>
          </p:nvSpPr>
          <p:spPr bwMode="auto">
            <a:xfrm>
              <a:off x="249" y="871"/>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55" name="Line 308"/>
            <p:cNvSpPr>
              <a:spLocks noChangeShapeType="1"/>
            </p:cNvSpPr>
            <p:nvPr/>
          </p:nvSpPr>
          <p:spPr bwMode="auto">
            <a:xfrm>
              <a:off x="249" y="871"/>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Rectangle 309"/>
            <p:cNvSpPr>
              <a:spLocks noChangeArrowheads="1"/>
            </p:cNvSpPr>
            <p:nvPr/>
          </p:nvSpPr>
          <p:spPr bwMode="auto">
            <a:xfrm>
              <a:off x="1457" y="871"/>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57" name="Line 310"/>
            <p:cNvSpPr>
              <a:spLocks noChangeShapeType="1"/>
            </p:cNvSpPr>
            <p:nvPr/>
          </p:nvSpPr>
          <p:spPr bwMode="auto">
            <a:xfrm>
              <a:off x="1457" y="871"/>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312"/>
            <p:cNvSpPr>
              <a:spLocks noChangeShapeType="1"/>
            </p:cNvSpPr>
            <p:nvPr/>
          </p:nvSpPr>
          <p:spPr bwMode="auto">
            <a:xfrm>
              <a:off x="2765" y="871"/>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314"/>
            <p:cNvSpPr>
              <a:spLocks noChangeShapeType="1"/>
            </p:cNvSpPr>
            <p:nvPr/>
          </p:nvSpPr>
          <p:spPr bwMode="auto">
            <a:xfrm>
              <a:off x="4171" y="871"/>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Rectangle 315"/>
            <p:cNvSpPr>
              <a:spLocks noChangeArrowheads="1"/>
            </p:cNvSpPr>
            <p:nvPr/>
          </p:nvSpPr>
          <p:spPr bwMode="auto">
            <a:xfrm>
              <a:off x="5478" y="871"/>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61" name="Line 316"/>
            <p:cNvSpPr>
              <a:spLocks noChangeShapeType="1"/>
            </p:cNvSpPr>
            <p:nvPr/>
          </p:nvSpPr>
          <p:spPr bwMode="auto">
            <a:xfrm>
              <a:off x="5478" y="871"/>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Rectangle 317"/>
            <p:cNvSpPr>
              <a:spLocks noChangeArrowheads="1"/>
            </p:cNvSpPr>
            <p:nvPr/>
          </p:nvSpPr>
          <p:spPr bwMode="auto">
            <a:xfrm>
              <a:off x="729" y="1078"/>
              <a:ext cx="27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123</a:t>
              </a:r>
              <a:endParaRPr lang="en-US" altLang="en-US"/>
            </a:p>
          </p:txBody>
        </p:sp>
        <p:sp>
          <p:nvSpPr>
            <p:cNvPr id="63" name="Rectangle 318"/>
            <p:cNvSpPr>
              <a:spLocks noChangeArrowheads="1"/>
            </p:cNvSpPr>
            <p:nvPr/>
          </p:nvSpPr>
          <p:spPr bwMode="auto">
            <a:xfrm>
              <a:off x="1536" y="1078"/>
              <a:ext cx="110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jdoe@abc.com</a:t>
              </a:r>
              <a:endParaRPr lang="en-US" altLang="en-US"/>
            </a:p>
          </p:txBody>
        </p:sp>
        <p:sp>
          <p:nvSpPr>
            <p:cNvPr id="64" name="Rectangle 319"/>
            <p:cNvSpPr>
              <a:spLocks noChangeArrowheads="1"/>
            </p:cNvSpPr>
            <p:nvPr/>
          </p:nvSpPr>
          <p:spPr bwMode="auto">
            <a:xfrm>
              <a:off x="3309" y="1078"/>
              <a:ext cx="34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John</a:t>
              </a:r>
              <a:endParaRPr lang="en-US" altLang="en-US"/>
            </a:p>
          </p:txBody>
        </p:sp>
        <p:sp>
          <p:nvSpPr>
            <p:cNvPr id="65" name="Rectangle 320"/>
            <p:cNvSpPr>
              <a:spLocks noChangeArrowheads="1"/>
            </p:cNvSpPr>
            <p:nvPr/>
          </p:nvSpPr>
          <p:spPr bwMode="auto">
            <a:xfrm>
              <a:off x="4681" y="1078"/>
              <a:ext cx="30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Doe</a:t>
              </a:r>
              <a:endParaRPr lang="en-US" altLang="en-US"/>
            </a:p>
          </p:txBody>
        </p:sp>
        <p:sp>
          <p:nvSpPr>
            <p:cNvPr id="66" name="Line 322"/>
            <p:cNvSpPr>
              <a:spLocks noChangeShapeType="1"/>
            </p:cNvSpPr>
            <p:nvPr/>
          </p:nvSpPr>
          <p:spPr bwMode="auto">
            <a:xfrm>
              <a:off x="249" y="1068"/>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323"/>
            <p:cNvSpPr>
              <a:spLocks noChangeShapeType="1"/>
            </p:cNvSpPr>
            <p:nvPr/>
          </p:nvSpPr>
          <p:spPr bwMode="auto">
            <a:xfrm>
              <a:off x="249" y="1068"/>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325"/>
            <p:cNvSpPr>
              <a:spLocks noChangeShapeType="1"/>
            </p:cNvSpPr>
            <p:nvPr/>
          </p:nvSpPr>
          <p:spPr bwMode="auto">
            <a:xfrm>
              <a:off x="256" y="1068"/>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327"/>
            <p:cNvSpPr>
              <a:spLocks noChangeShapeType="1"/>
            </p:cNvSpPr>
            <p:nvPr/>
          </p:nvSpPr>
          <p:spPr bwMode="auto">
            <a:xfrm>
              <a:off x="1457" y="1068"/>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328"/>
            <p:cNvSpPr>
              <a:spLocks noChangeShapeType="1"/>
            </p:cNvSpPr>
            <p:nvPr/>
          </p:nvSpPr>
          <p:spPr bwMode="auto">
            <a:xfrm>
              <a:off x="1457" y="1068"/>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330"/>
            <p:cNvSpPr>
              <a:spLocks noChangeShapeType="1"/>
            </p:cNvSpPr>
            <p:nvPr/>
          </p:nvSpPr>
          <p:spPr bwMode="auto">
            <a:xfrm>
              <a:off x="1464" y="1068"/>
              <a:ext cx="13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332"/>
            <p:cNvSpPr>
              <a:spLocks noChangeShapeType="1"/>
            </p:cNvSpPr>
            <p:nvPr/>
          </p:nvSpPr>
          <p:spPr bwMode="auto">
            <a:xfrm>
              <a:off x="2765" y="1068"/>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333"/>
            <p:cNvSpPr>
              <a:spLocks noChangeShapeType="1"/>
            </p:cNvSpPr>
            <p:nvPr/>
          </p:nvSpPr>
          <p:spPr bwMode="auto">
            <a:xfrm>
              <a:off x="2765" y="1068"/>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335"/>
            <p:cNvSpPr>
              <a:spLocks noChangeShapeType="1"/>
            </p:cNvSpPr>
            <p:nvPr/>
          </p:nvSpPr>
          <p:spPr bwMode="auto">
            <a:xfrm>
              <a:off x="2772" y="1068"/>
              <a:ext cx="13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337"/>
            <p:cNvSpPr>
              <a:spLocks noChangeShapeType="1"/>
            </p:cNvSpPr>
            <p:nvPr/>
          </p:nvSpPr>
          <p:spPr bwMode="auto">
            <a:xfrm>
              <a:off x="4171" y="1068"/>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338"/>
            <p:cNvSpPr>
              <a:spLocks noChangeShapeType="1"/>
            </p:cNvSpPr>
            <p:nvPr/>
          </p:nvSpPr>
          <p:spPr bwMode="auto">
            <a:xfrm>
              <a:off x="4171" y="1068"/>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340"/>
            <p:cNvSpPr>
              <a:spLocks noChangeShapeType="1"/>
            </p:cNvSpPr>
            <p:nvPr/>
          </p:nvSpPr>
          <p:spPr bwMode="auto">
            <a:xfrm>
              <a:off x="4178" y="1068"/>
              <a:ext cx="130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342"/>
            <p:cNvSpPr>
              <a:spLocks noChangeShapeType="1"/>
            </p:cNvSpPr>
            <p:nvPr/>
          </p:nvSpPr>
          <p:spPr bwMode="auto">
            <a:xfrm>
              <a:off x="5478" y="1068"/>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343"/>
            <p:cNvSpPr>
              <a:spLocks noChangeShapeType="1"/>
            </p:cNvSpPr>
            <p:nvPr/>
          </p:nvSpPr>
          <p:spPr bwMode="auto">
            <a:xfrm>
              <a:off x="5478" y="1068"/>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Rectangle 344"/>
            <p:cNvSpPr>
              <a:spLocks noChangeArrowheads="1"/>
            </p:cNvSpPr>
            <p:nvPr/>
          </p:nvSpPr>
          <p:spPr bwMode="auto">
            <a:xfrm>
              <a:off x="249" y="1075"/>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81" name="Line 345"/>
            <p:cNvSpPr>
              <a:spLocks noChangeShapeType="1"/>
            </p:cNvSpPr>
            <p:nvPr/>
          </p:nvSpPr>
          <p:spPr bwMode="auto">
            <a:xfrm>
              <a:off x="249" y="1075"/>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Rectangle 346"/>
            <p:cNvSpPr>
              <a:spLocks noChangeArrowheads="1"/>
            </p:cNvSpPr>
            <p:nvPr/>
          </p:nvSpPr>
          <p:spPr bwMode="auto">
            <a:xfrm>
              <a:off x="1457" y="1075"/>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83" name="Line 347"/>
            <p:cNvSpPr>
              <a:spLocks noChangeShapeType="1"/>
            </p:cNvSpPr>
            <p:nvPr/>
          </p:nvSpPr>
          <p:spPr bwMode="auto">
            <a:xfrm>
              <a:off x="1457" y="1075"/>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349"/>
            <p:cNvSpPr>
              <a:spLocks noChangeShapeType="1"/>
            </p:cNvSpPr>
            <p:nvPr/>
          </p:nvSpPr>
          <p:spPr bwMode="auto">
            <a:xfrm>
              <a:off x="2765" y="1075"/>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351"/>
            <p:cNvSpPr>
              <a:spLocks noChangeShapeType="1"/>
            </p:cNvSpPr>
            <p:nvPr/>
          </p:nvSpPr>
          <p:spPr bwMode="auto">
            <a:xfrm>
              <a:off x="4171" y="1075"/>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Rectangle 352"/>
            <p:cNvSpPr>
              <a:spLocks noChangeArrowheads="1"/>
            </p:cNvSpPr>
            <p:nvPr/>
          </p:nvSpPr>
          <p:spPr bwMode="auto">
            <a:xfrm>
              <a:off x="5478" y="1075"/>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87" name="Line 353"/>
            <p:cNvSpPr>
              <a:spLocks noChangeShapeType="1"/>
            </p:cNvSpPr>
            <p:nvPr/>
          </p:nvSpPr>
          <p:spPr bwMode="auto">
            <a:xfrm>
              <a:off x="5478" y="1075"/>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Rectangle 354"/>
            <p:cNvSpPr>
              <a:spLocks noChangeArrowheads="1"/>
            </p:cNvSpPr>
            <p:nvPr/>
          </p:nvSpPr>
          <p:spPr bwMode="auto">
            <a:xfrm>
              <a:off x="729" y="1279"/>
              <a:ext cx="27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456</a:t>
              </a:r>
              <a:endParaRPr lang="en-US" altLang="en-US"/>
            </a:p>
          </p:txBody>
        </p:sp>
        <p:sp>
          <p:nvSpPr>
            <p:cNvPr id="89" name="Rectangle 355"/>
            <p:cNvSpPr>
              <a:spLocks noChangeArrowheads="1"/>
            </p:cNvSpPr>
            <p:nvPr/>
          </p:nvSpPr>
          <p:spPr bwMode="auto">
            <a:xfrm>
              <a:off x="1536" y="1279"/>
              <a:ext cx="128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psmith@abc.com</a:t>
              </a:r>
            </a:p>
          </p:txBody>
        </p:sp>
        <p:sp>
          <p:nvSpPr>
            <p:cNvPr id="90" name="Rectangle 356"/>
            <p:cNvSpPr>
              <a:spLocks noChangeArrowheads="1"/>
            </p:cNvSpPr>
            <p:nvPr/>
          </p:nvSpPr>
          <p:spPr bwMode="auto">
            <a:xfrm>
              <a:off x="3292" y="1279"/>
              <a:ext cx="3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Peter</a:t>
              </a:r>
              <a:endParaRPr lang="en-US" altLang="en-US"/>
            </a:p>
          </p:txBody>
        </p:sp>
        <p:sp>
          <p:nvSpPr>
            <p:cNvPr id="91" name="Rectangle 357"/>
            <p:cNvSpPr>
              <a:spLocks noChangeArrowheads="1"/>
            </p:cNvSpPr>
            <p:nvPr/>
          </p:nvSpPr>
          <p:spPr bwMode="auto">
            <a:xfrm>
              <a:off x="4624" y="1279"/>
              <a:ext cx="43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Smith</a:t>
              </a:r>
              <a:endParaRPr lang="en-US" altLang="en-US"/>
            </a:p>
          </p:txBody>
        </p:sp>
        <p:sp>
          <p:nvSpPr>
            <p:cNvPr id="92" name="Rectangle 358"/>
            <p:cNvSpPr>
              <a:spLocks noChangeArrowheads="1"/>
            </p:cNvSpPr>
            <p:nvPr/>
          </p:nvSpPr>
          <p:spPr bwMode="auto">
            <a:xfrm>
              <a:off x="249" y="1887"/>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93" name="Line 359"/>
            <p:cNvSpPr>
              <a:spLocks noChangeShapeType="1"/>
            </p:cNvSpPr>
            <p:nvPr/>
          </p:nvSpPr>
          <p:spPr bwMode="auto">
            <a:xfrm>
              <a:off x="249" y="1272"/>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360"/>
            <p:cNvSpPr>
              <a:spLocks noChangeShapeType="1"/>
            </p:cNvSpPr>
            <p:nvPr/>
          </p:nvSpPr>
          <p:spPr bwMode="auto">
            <a:xfrm>
              <a:off x="249" y="1272"/>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Rectangle 361"/>
            <p:cNvSpPr>
              <a:spLocks noChangeArrowheads="1"/>
            </p:cNvSpPr>
            <p:nvPr/>
          </p:nvSpPr>
          <p:spPr bwMode="auto">
            <a:xfrm>
              <a:off x="256" y="1887"/>
              <a:ext cx="120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96" name="Line 362"/>
            <p:cNvSpPr>
              <a:spLocks noChangeShapeType="1"/>
            </p:cNvSpPr>
            <p:nvPr/>
          </p:nvSpPr>
          <p:spPr bwMode="auto">
            <a:xfrm>
              <a:off x="256" y="1272"/>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Rectangle 363"/>
            <p:cNvSpPr>
              <a:spLocks noChangeArrowheads="1"/>
            </p:cNvSpPr>
            <p:nvPr/>
          </p:nvSpPr>
          <p:spPr bwMode="auto">
            <a:xfrm>
              <a:off x="1457" y="1887"/>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98" name="Line 364"/>
            <p:cNvSpPr>
              <a:spLocks noChangeShapeType="1"/>
            </p:cNvSpPr>
            <p:nvPr/>
          </p:nvSpPr>
          <p:spPr bwMode="auto">
            <a:xfrm>
              <a:off x="1457" y="1272"/>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365"/>
            <p:cNvSpPr>
              <a:spLocks noChangeShapeType="1"/>
            </p:cNvSpPr>
            <p:nvPr/>
          </p:nvSpPr>
          <p:spPr bwMode="auto">
            <a:xfrm>
              <a:off x="1457" y="1272"/>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Rectangle 366"/>
            <p:cNvSpPr>
              <a:spLocks noChangeArrowheads="1"/>
            </p:cNvSpPr>
            <p:nvPr/>
          </p:nvSpPr>
          <p:spPr bwMode="auto">
            <a:xfrm>
              <a:off x="1464" y="1887"/>
              <a:ext cx="130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01" name="Line 367"/>
            <p:cNvSpPr>
              <a:spLocks noChangeShapeType="1"/>
            </p:cNvSpPr>
            <p:nvPr/>
          </p:nvSpPr>
          <p:spPr bwMode="auto">
            <a:xfrm>
              <a:off x="1464" y="1272"/>
              <a:ext cx="13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369"/>
            <p:cNvSpPr>
              <a:spLocks noChangeShapeType="1"/>
            </p:cNvSpPr>
            <p:nvPr/>
          </p:nvSpPr>
          <p:spPr bwMode="auto">
            <a:xfrm>
              <a:off x="2765" y="1272"/>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370"/>
            <p:cNvSpPr>
              <a:spLocks noChangeShapeType="1"/>
            </p:cNvSpPr>
            <p:nvPr/>
          </p:nvSpPr>
          <p:spPr bwMode="auto">
            <a:xfrm>
              <a:off x="2765" y="1272"/>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Rectangle 371"/>
            <p:cNvSpPr>
              <a:spLocks noChangeArrowheads="1"/>
            </p:cNvSpPr>
            <p:nvPr/>
          </p:nvSpPr>
          <p:spPr bwMode="auto">
            <a:xfrm>
              <a:off x="2772" y="1887"/>
              <a:ext cx="139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05" name="Line 372"/>
            <p:cNvSpPr>
              <a:spLocks noChangeShapeType="1"/>
            </p:cNvSpPr>
            <p:nvPr/>
          </p:nvSpPr>
          <p:spPr bwMode="auto">
            <a:xfrm>
              <a:off x="2772" y="1272"/>
              <a:ext cx="13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374"/>
            <p:cNvSpPr>
              <a:spLocks noChangeShapeType="1"/>
            </p:cNvSpPr>
            <p:nvPr/>
          </p:nvSpPr>
          <p:spPr bwMode="auto">
            <a:xfrm>
              <a:off x="4171" y="1272"/>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375"/>
            <p:cNvSpPr>
              <a:spLocks noChangeShapeType="1"/>
            </p:cNvSpPr>
            <p:nvPr/>
          </p:nvSpPr>
          <p:spPr bwMode="auto">
            <a:xfrm>
              <a:off x="4171" y="1272"/>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Rectangle 376"/>
            <p:cNvSpPr>
              <a:spLocks noChangeArrowheads="1"/>
            </p:cNvSpPr>
            <p:nvPr/>
          </p:nvSpPr>
          <p:spPr bwMode="auto">
            <a:xfrm>
              <a:off x="4178" y="1887"/>
              <a:ext cx="1300"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09" name="Line 377"/>
            <p:cNvSpPr>
              <a:spLocks noChangeShapeType="1"/>
            </p:cNvSpPr>
            <p:nvPr/>
          </p:nvSpPr>
          <p:spPr bwMode="auto">
            <a:xfrm>
              <a:off x="4178" y="1272"/>
              <a:ext cx="130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Rectangle 378"/>
            <p:cNvSpPr>
              <a:spLocks noChangeArrowheads="1"/>
            </p:cNvSpPr>
            <p:nvPr/>
          </p:nvSpPr>
          <p:spPr bwMode="auto">
            <a:xfrm>
              <a:off x="5478" y="1887"/>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11" name="Line 379"/>
            <p:cNvSpPr>
              <a:spLocks noChangeShapeType="1"/>
            </p:cNvSpPr>
            <p:nvPr/>
          </p:nvSpPr>
          <p:spPr bwMode="auto">
            <a:xfrm>
              <a:off x="5478" y="1272"/>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380"/>
            <p:cNvSpPr>
              <a:spLocks noChangeShapeType="1"/>
            </p:cNvSpPr>
            <p:nvPr/>
          </p:nvSpPr>
          <p:spPr bwMode="auto">
            <a:xfrm>
              <a:off x="5478" y="1272"/>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Rectangle 381"/>
            <p:cNvSpPr>
              <a:spLocks noChangeArrowheads="1"/>
            </p:cNvSpPr>
            <p:nvPr/>
          </p:nvSpPr>
          <p:spPr bwMode="auto">
            <a:xfrm>
              <a:off x="249" y="1279"/>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14" name="Line 382"/>
            <p:cNvSpPr>
              <a:spLocks noChangeShapeType="1"/>
            </p:cNvSpPr>
            <p:nvPr/>
          </p:nvSpPr>
          <p:spPr bwMode="auto">
            <a:xfrm>
              <a:off x="249" y="1279"/>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Rectangle 383"/>
            <p:cNvSpPr>
              <a:spLocks noChangeArrowheads="1"/>
            </p:cNvSpPr>
            <p:nvPr/>
          </p:nvSpPr>
          <p:spPr bwMode="auto">
            <a:xfrm>
              <a:off x="1457" y="1279"/>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16" name="Line 384"/>
            <p:cNvSpPr>
              <a:spLocks noChangeShapeType="1"/>
            </p:cNvSpPr>
            <p:nvPr/>
          </p:nvSpPr>
          <p:spPr bwMode="auto">
            <a:xfrm>
              <a:off x="1457" y="1279"/>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Line 386"/>
            <p:cNvSpPr>
              <a:spLocks noChangeShapeType="1"/>
            </p:cNvSpPr>
            <p:nvPr/>
          </p:nvSpPr>
          <p:spPr bwMode="auto">
            <a:xfrm>
              <a:off x="2765" y="1279"/>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388"/>
            <p:cNvSpPr>
              <a:spLocks noChangeShapeType="1"/>
            </p:cNvSpPr>
            <p:nvPr/>
          </p:nvSpPr>
          <p:spPr bwMode="auto">
            <a:xfrm>
              <a:off x="4171" y="1279"/>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Rectangle 389"/>
            <p:cNvSpPr>
              <a:spLocks noChangeArrowheads="1"/>
            </p:cNvSpPr>
            <p:nvPr/>
          </p:nvSpPr>
          <p:spPr bwMode="auto">
            <a:xfrm>
              <a:off x="5478" y="1279"/>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20" name="Line 390"/>
            <p:cNvSpPr>
              <a:spLocks noChangeShapeType="1"/>
            </p:cNvSpPr>
            <p:nvPr/>
          </p:nvSpPr>
          <p:spPr bwMode="auto">
            <a:xfrm>
              <a:off x="5478" y="1279"/>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Rectangle 391"/>
            <p:cNvSpPr>
              <a:spLocks noChangeArrowheads="1"/>
            </p:cNvSpPr>
            <p:nvPr/>
          </p:nvSpPr>
          <p:spPr bwMode="auto">
            <a:xfrm>
              <a:off x="729" y="1483"/>
              <a:ext cx="27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555</a:t>
              </a:r>
              <a:endParaRPr lang="en-US" altLang="en-US"/>
            </a:p>
          </p:txBody>
        </p:sp>
        <p:sp>
          <p:nvSpPr>
            <p:cNvPr id="122" name="Rectangle 392"/>
            <p:cNvSpPr>
              <a:spLocks noChangeArrowheads="1"/>
            </p:cNvSpPr>
            <p:nvPr/>
          </p:nvSpPr>
          <p:spPr bwMode="auto">
            <a:xfrm>
              <a:off x="1536" y="1483"/>
              <a:ext cx="117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alee1@abc.com</a:t>
              </a:r>
            </a:p>
          </p:txBody>
        </p:sp>
        <p:sp>
          <p:nvSpPr>
            <p:cNvPr id="123" name="Rectangle 393"/>
            <p:cNvSpPr>
              <a:spLocks noChangeArrowheads="1"/>
            </p:cNvSpPr>
            <p:nvPr/>
          </p:nvSpPr>
          <p:spPr bwMode="auto">
            <a:xfrm>
              <a:off x="3306" y="1483"/>
              <a:ext cx="35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Alan</a:t>
              </a:r>
              <a:endParaRPr lang="en-US" altLang="en-US"/>
            </a:p>
          </p:txBody>
        </p:sp>
        <p:sp>
          <p:nvSpPr>
            <p:cNvPr id="124" name="Rectangle 394"/>
            <p:cNvSpPr>
              <a:spLocks noChangeArrowheads="1"/>
            </p:cNvSpPr>
            <p:nvPr/>
          </p:nvSpPr>
          <p:spPr bwMode="auto">
            <a:xfrm>
              <a:off x="4699" y="1483"/>
              <a:ext cx="27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Lee</a:t>
              </a:r>
              <a:endParaRPr lang="en-US" altLang="en-US"/>
            </a:p>
          </p:txBody>
        </p:sp>
        <p:sp>
          <p:nvSpPr>
            <p:cNvPr id="125" name="Line 396"/>
            <p:cNvSpPr>
              <a:spLocks noChangeShapeType="1"/>
            </p:cNvSpPr>
            <p:nvPr/>
          </p:nvSpPr>
          <p:spPr bwMode="auto">
            <a:xfrm>
              <a:off x="249" y="1472"/>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397"/>
            <p:cNvSpPr>
              <a:spLocks noChangeShapeType="1"/>
            </p:cNvSpPr>
            <p:nvPr/>
          </p:nvSpPr>
          <p:spPr bwMode="auto">
            <a:xfrm>
              <a:off x="249" y="1472"/>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399"/>
            <p:cNvSpPr>
              <a:spLocks noChangeShapeType="1"/>
            </p:cNvSpPr>
            <p:nvPr/>
          </p:nvSpPr>
          <p:spPr bwMode="auto">
            <a:xfrm>
              <a:off x="256" y="1472"/>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401"/>
            <p:cNvSpPr>
              <a:spLocks noChangeShapeType="1"/>
            </p:cNvSpPr>
            <p:nvPr/>
          </p:nvSpPr>
          <p:spPr bwMode="auto">
            <a:xfrm>
              <a:off x="1457" y="1472"/>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Line 402"/>
            <p:cNvSpPr>
              <a:spLocks noChangeShapeType="1"/>
            </p:cNvSpPr>
            <p:nvPr/>
          </p:nvSpPr>
          <p:spPr bwMode="auto">
            <a:xfrm>
              <a:off x="1457" y="1472"/>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Line 404"/>
            <p:cNvSpPr>
              <a:spLocks noChangeShapeType="1"/>
            </p:cNvSpPr>
            <p:nvPr/>
          </p:nvSpPr>
          <p:spPr bwMode="auto">
            <a:xfrm>
              <a:off x="1464" y="1472"/>
              <a:ext cx="13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 name="Line 406"/>
            <p:cNvSpPr>
              <a:spLocks noChangeShapeType="1"/>
            </p:cNvSpPr>
            <p:nvPr/>
          </p:nvSpPr>
          <p:spPr bwMode="auto">
            <a:xfrm>
              <a:off x="2765" y="1472"/>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Line 407"/>
            <p:cNvSpPr>
              <a:spLocks noChangeShapeType="1"/>
            </p:cNvSpPr>
            <p:nvPr/>
          </p:nvSpPr>
          <p:spPr bwMode="auto">
            <a:xfrm>
              <a:off x="2765" y="1472"/>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409"/>
            <p:cNvSpPr>
              <a:spLocks noChangeShapeType="1"/>
            </p:cNvSpPr>
            <p:nvPr/>
          </p:nvSpPr>
          <p:spPr bwMode="auto">
            <a:xfrm>
              <a:off x="2772" y="1472"/>
              <a:ext cx="13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 name="Line 411"/>
            <p:cNvSpPr>
              <a:spLocks noChangeShapeType="1"/>
            </p:cNvSpPr>
            <p:nvPr/>
          </p:nvSpPr>
          <p:spPr bwMode="auto">
            <a:xfrm>
              <a:off x="4171" y="1472"/>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412"/>
            <p:cNvSpPr>
              <a:spLocks noChangeShapeType="1"/>
            </p:cNvSpPr>
            <p:nvPr/>
          </p:nvSpPr>
          <p:spPr bwMode="auto">
            <a:xfrm>
              <a:off x="4171" y="1472"/>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414"/>
            <p:cNvSpPr>
              <a:spLocks noChangeShapeType="1"/>
            </p:cNvSpPr>
            <p:nvPr/>
          </p:nvSpPr>
          <p:spPr bwMode="auto">
            <a:xfrm>
              <a:off x="4178" y="1472"/>
              <a:ext cx="130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416"/>
            <p:cNvSpPr>
              <a:spLocks noChangeShapeType="1"/>
            </p:cNvSpPr>
            <p:nvPr/>
          </p:nvSpPr>
          <p:spPr bwMode="auto">
            <a:xfrm>
              <a:off x="5478" y="1472"/>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417"/>
            <p:cNvSpPr>
              <a:spLocks noChangeShapeType="1"/>
            </p:cNvSpPr>
            <p:nvPr/>
          </p:nvSpPr>
          <p:spPr bwMode="auto">
            <a:xfrm>
              <a:off x="5478" y="1472"/>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Rectangle 418"/>
            <p:cNvSpPr>
              <a:spLocks noChangeArrowheads="1"/>
            </p:cNvSpPr>
            <p:nvPr/>
          </p:nvSpPr>
          <p:spPr bwMode="auto">
            <a:xfrm>
              <a:off x="249" y="1479"/>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40" name="Line 419"/>
            <p:cNvSpPr>
              <a:spLocks noChangeShapeType="1"/>
            </p:cNvSpPr>
            <p:nvPr/>
          </p:nvSpPr>
          <p:spPr bwMode="auto">
            <a:xfrm>
              <a:off x="249" y="1479"/>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Rectangle 420"/>
            <p:cNvSpPr>
              <a:spLocks noChangeArrowheads="1"/>
            </p:cNvSpPr>
            <p:nvPr/>
          </p:nvSpPr>
          <p:spPr bwMode="auto">
            <a:xfrm>
              <a:off x="1457" y="1479"/>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42" name="Line 421"/>
            <p:cNvSpPr>
              <a:spLocks noChangeShapeType="1"/>
            </p:cNvSpPr>
            <p:nvPr/>
          </p:nvSpPr>
          <p:spPr bwMode="auto">
            <a:xfrm>
              <a:off x="1457" y="1479"/>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Line 423"/>
            <p:cNvSpPr>
              <a:spLocks noChangeShapeType="1"/>
            </p:cNvSpPr>
            <p:nvPr/>
          </p:nvSpPr>
          <p:spPr bwMode="auto">
            <a:xfrm>
              <a:off x="2765" y="1479"/>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Line 425"/>
            <p:cNvSpPr>
              <a:spLocks noChangeShapeType="1"/>
            </p:cNvSpPr>
            <p:nvPr/>
          </p:nvSpPr>
          <p:spPr bwMode="auto">
            <a:xfrm>
              <a:off x="4171" y="1479"/>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Rectangle 426"/>
            <p:cNvSpPr>
              <a:spLocks noChangeArrowheads="1"/>
            </p:cNvSpPr>
            <p:nvPr/>
          </p:nvSpPr>
          <p:spPr bwMode="auto">
            <a:xfrm>
              <a:off x="5478" y="1479"/>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46" name="Line 427"/>
            <p:cNvSpPr>
              <a:spLocks noChangeShapeType="1"/>
            </p:cNvSpPr>
            <p:nvPr/>
          </p:nvSpPr>
          <p:spPr bwMode="auto">
            <a:xfrm>
              <a:off x="5478" y="1479"/>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Rectangle 428"/>
            <p:cNvSpPr>
              <a:spLocks noChangeArrowheads="1"/>
            </p:cNvSpPr>
            <p:nvPr/>
          </p:nvSpPr>
          <p:spPr bwMode="auto">
            <a:xfrm>
              <a:off x="729" y="1683"/>
              <a:ext cx="27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633</a:t>
              </a:r>
              <a:endParaRPr lang="en-US" altLang="en-US"/>
            </a:p>
          </p:txBody>
        </p:sp>
        <p:sp>
          <p:nvSpPr>
            <p:cNvPr id="148" name="Rectangle 429"/>
            <p:cNvSpPr>
              <a:spLocks noChangeArrowheads="1"/>
            </p:cNvSpPr>
            <p:nvPr/>
          </p:nvSpPr>
          <p:spPr bwMode="auto">
            <a:xfrm>
              <a:off x="1536" y="1683"/>
              <a:ext cx="114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pdoe@abc.com</a:t>
              </a:r>
            </a:p>
          </p:txBody>
        </p:sp>
        <p:sp>
          <p:nvSpPr>
            <p:cNvPr id="149" name="Rectangle 430"/>
            <p:cNvSpPr>
              <a:spLocks noChangeArrowheads="1"/>
            </p:cNvSpPr>
            <p:nvPr/>
          </p:nvSpPr>
          <p:spPr bwMode="auto">
            <a:xfrm>
              <a:off x="3292" y="1683"/>
              <a:ext cx="3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Peter</a:t>
              </a:r>
              <a:endParaRPr lang="en-US" altLang="en-US"/>
            </a:p>
          </p:txBody>
        </p:sp>
        <p:sp>
          <p:nvSpPr>
            <p:cNvPr id="150" name="Rectangle 431"/>
            <p:cNvSpPr>
              <a:spLocks noChangeArrowheads="1"/>
            </p:cNvSpPr>
            <p:nvPr/>
          </p:nvSpPr>
          <p:spPr bwMode="auto">
            <a:xfrm>
              <a:off x="4681" y="1683"/>
              <a:ext cx="30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Doe</a:t>
              </a:r>
              <a:endParaRPr lang="en-US" altLang="en-US"/>
            </a:p>
          </p:txBody>
        </p:sp>
        <p:sp>
          <p:nvSpPr>
            <p:cNvPr id="151" name="Rectangle 432"/>
            <p:cNvSpPr>
              <a:spLocks noChangeArrowheads="1"/>
            </p:cNvSpPr>
            <p:nvPr/>
          </p:nvSpPr>
          <p:spPr bwMode="auto">
            <a:xfrm>
              <a:off x="249" y="1676"/>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52" name="Line 433"/>
            <p:cNvSpPr>
              <a:spLocks noChangeShapeType="1"/>
            </p:cNvSpPr>
            <p:nvPr/>
          </p:nvSpPr>
          <p:spPr bwMode="auto">
            <a:xfrm>
              <a:off x="249" y="1676"/>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 name="Line 434"/>
            <p:cNvSpPr>
              <a:spLocks noChangeShapeType="1"/>
            </p:cNvSpPr>
            <p:nvPr/>
          </p:nvSpPr>
          <p:spPr bwMode="auto">
            <a:xfrm>
              <a:off x="249" y="1676"/>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Rectangle 435"/>
            <p:cNvSpPr>
              <a:spLocks noChangeArrowheads="1"/>
            </p:cNvSpPr>
            <p:nvPr/>
          </p:nvSpPr>
          <p:spPr bwMode="auto">
            <a:xfrm>
              <a:off x="256" y="1676"/>
              <a:ext cx="120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55" name="Line 436"/>
            <p:cNvSpPr>
              <a:spLocks noChangeShapeType="1"/>
            </p:cNvSpPr>
            <p:nvPr/>
          </p:nvSpPr>
          <p:spPr bwMode="auto">
            <a:xfrm>
              <a:off x="256" y="1676"/>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 name="Rectangle 437"/>
            <p:cNvSpPr>
              <a:spLocks noChangeArrowheads="1"/>
            </p:cNvSpPr>
            <p:nvPr/>
          </p:nvSpPr>
          <p:spPr bwMode="auto">
            <a:xfrm>
              <a:off x="1457" y="1676"/>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57" name="Line 438"/>
            <p:cNvSpPr>
              <a:spLocks noChangeShapeType="1"/>
            </p:cNvSpPr>
            <p:nvPr/>
          </p:nvSpPr>
          <p:spPr bwMode="auto">
            <a:xfrm>
              <a:off x="1457" y="1676"/>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Line 439"/>
            <p:cNvSpPr>
              <a:spLocks noChangeShapeType="1"/>
            </p:cNvSpPr>
            <p:nvPr/>
          </p:nvSpPr>
          <p:spPr bwMode="auto">
            <a:xfrm>
              <a:off x="1457" y="1676"/>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Rectangle 440"/>
            <p:cNvSpPr>
              <a:spLocks noChangeArrowheads="1"/>
            </p:cNvSpPr>
            <p:nvPr/>
          </p:nvSpPr>
          <p:spPr bwMode="auto">
            <a:xfrm>
              <a:off x="1464" y="1676"/>
              <a:ext cx="130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60" name="Line 441"/>
            <p:cNvSpPr>
              <a:spLocks noChangeShapeType="1"/>
            </p:cNvSpPr>
            <p:nvPr/>
          </p:nvSpPr>
          <p:spPr bwMode="auto">
            <a:xfrm>
              <a:off x="1464" y="1676"/>
              <a:ext cx="13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 name="Line 443"/>
            <p:cNvSpPr>
              <a:spLocks noChangeShapeType="1"/>
            </p:cNvSpPr>
            <p:nvPr/>
          </p:nvSpPr>
          <p:spPr bwMode="auto">
            <a:xfrm>
              <a:off x="2765" y="1676"/>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 name="Line 444"/>
            <p:cNvSpPr>
              <a:spLocks noChangeShapeType="1"/>
            </p:cNvSpPr>
            <p:nvPr/>
          </p:nvSpPr>
          <p:spPr bwMode="auto">
            <a:xfrm>
              <a:off x="2765" y="1676"/>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Rectangle 445"/>
            <p:cNvSpPr>
              <a:spLocks noChangeArrowheads="1"/>
            </p:cNvSpPr>
            <p:nvPr/>
          </p:nvSpPr>
          <p:spPr bwMode="auto">
            <a:xfrm>
              <a:off x="2772" y="1676"/>
              <a:ext cx="139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64" name="Line 446"/>
            <p:cNvSpPr>
              <a:spLocks noChangeShapeType="1"/>
            </p:cNvSpPr>
            <p:nvPr/>
          </p:nvSpPr>
          <p:spPr bwMode="auto">
            <a:xfrm>
              <a:off x="2772" y="1676"/>
              <a:ext cx="13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448"/>
            <p:cNvSpPr>
              <a:spLocks noChangeShapeType="1"/>
            </p:cNvSpPr>
            <p:nvPr/>
          </p:nvSpPr>
          <p:spPr bwMode="auto">
            <a:xfrm>
              <a:off x="4171" y="1676"/>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449"/>
            <p:cNvSpPr>
              <a:spLocks noChangeShapeType="1"/>
            </p:cNvSpPr>
            <p:nvPr/>
          </p:nvSpPr>
          <p:spPr bwMode="auto">
            <a:xfrm>
              <a:off x="4171" y="1676"/>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Rectangle 450"/>
            <p:cNvSpPr>
              <a:spLocks noChangeArrowheads="1"/>
            </p:cNvSpPr>
            <p:nvPr/>
          </p:nvSpPr>
          <p:spPr bwMode="auto">
            <a:xfrm>
              <a:off x="4178" y="1676"/>
              <a:ext cx="1300"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68" name="Line 451"/>
            <p:cNvSpPr>
              <a:spLocks noChangeShapeType="1"/>
            </p:cNvSpPr>
            <p:nvPr/>
          </p:nvSpPr>
          <p:spPr bwMode="auto">
            <a:xfrm>
              <a:off x="4178" y="1676"/>
              <a:ext cx="130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Rectangle 452"/>
            <p:cNvSpPr>
              <a:spLocks noChangeArrowheads="1"/>
            </p:cNvSpPr>
            <p:nvPr/>
          </p:nvSpPr>
          <p:spPr bwMode="auto">
            <a:xfrm>
              <a:off x="5478" y="1676"/>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70" name="Line 453"/>
            <p:cNvSpPr>
              <a:spLocks noChangeShapeType="1"/>
            </p:cNvSpPr>
            <p:nvPr/>
          </p:nvSpPr>
          <p:spPr bwMode="auto">
            <a:xfrm>
              <a:off x="5478" y="1676"/>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Line 454"/>
            <p:cNvSpPr>
              <a:spLocks noChangeShapeType="1"/>
            </p:cNvSpPr>
            <p:nvPr/>
          </p:nvSpPr>
          <p:spPr bwMode="auto">
            <a:xfrm>
              <a:off x="5478" y="1676"/>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 name="Rectangle 455"/>
            <p:cNvSpPr>
              <a:spLocks noChangeArrowheads="1"/>
            </p:cNvSpPr>
            <p:nvPr/>
          </p:nvSpPr>
          <p:spPr bwMode="auto">
            <a:xfrm>
              <a:off x="249" y="1683"/>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73" name="Line 456"/>
            <p:cNvSpPr>
              <a:spLocks noChangeShapeType="1"/>
            </p:cNvSpPr>
            <p:nvPr/>
          </p:nvSpPr>
          <p:spPr bwMode="auto">
            <a:xfrm>
              <a:off x="249" y="1683"/>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Rectangle 457"/>
            <p:cNvSpPr>
              <a:spLocks noChangeArrowheads="1"/>
            </p:cNvSpPr>
            <p:nvPr/>
          </p:nvSpPr>
          <p:spPr bwMode="auto">
            <a:xfrm>
              <a:off x="1457" y="1683"/>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75" name="Line 458"/>
            <p:cNvSpPr>
              <a:spLocks noChangeShapeType="1"/>
            </p:cNvSpPr>
            <p:nvPr/>
          </p:nvSpPr>
          <p:spPr bwMode="auto">
            <a:xfrm>
              <a:off x="1457" y="1683"/>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460"/>
            <p:cNvSpPr>
              <a:spLocks noChangeShapeType="1"/>
            </p:cNvSpPr>
            <p:nvPr/>
          </p:nvSpPr>
          <p:spPr bwMode="auto">
            <a:xfrm>
              <a:off x="2765" y="1683"/>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Line 462"/>
            <p:cNvSpPr>
              <a:spLocks noChangeShapeType="1"/>
            </p:cNvSpPr>
            <p:nvPr/>
          </p:nvSpPr>
          <p:spPr bwMode="auto">
            <a:xfrm>
              <a:off x="4171" y="1683"/>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Rectangle 463"/>
            <p:cNvSpPr>
              <a:spLocks noChangeArrowheads="1"/>
            </p:cNvSpPr>
            <p:nvPr/>
          </p:nvSpPr>
          <p:spPr bwMode="auto">
            <a:xfrm>
              <a:off x="5478" y="1683"/>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79" name="Line 464"/>
            <p:cNvSpPr>
              <a:spLocks noChangeShapeType="1"/>
            </p:cNvSpPr>
            <p:nvPr/>
          </p:nvSpPr>
          <p:spPr bwMode="auto">
            <a:xfrm>
              <a:off x="5478" y="1683"/>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 name="Rectangle 465"/>
            <p:cNvSpPr>
              <a:spLocks noChangeArrowheads="1"/>
            </p:cNvSpPr>
            <p:nvPr/>
          </p:nvSpPr>
          <p:spPr bwMode="auto">
            <a:xfrm>
              <a:off x="729" y="1887"/>
              <a:ext cx="27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787</a:t>
              </a:r>
              <a:endParaRPr lang="en-US" altLang="en-US"/>
            </a:p>
          </p:txBody>
        </p:sp>
        <p:sp>
          <p:nvSpPr>
            <p:cNvPr id="181" name="Rectangle 466"/>
            <p:cNvSpPr>
              <a:spLocks noChangeArrowheads="1"/>
            </p:cNvSpPr>
            <p:nvPr/>
          </p:nvSpPr>
          <p:spPr bwMode="auto">
            <a:xfrm>
              <a:off x="1536" y="1887"/>
              <a:ext cx="117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alee2@abc.com</a:t>
              </a:r>
            </a:p>
          </p:txBody>
        </p:sp>
        <p:sp>
          <p:nvSpPr>
            <p:cNvPr id="182" name="Rectangle 467"/>
            <p:cNvSpPr>
              <a:spLocks noChangeArrowheads="1"/>
            </p:cNvSpPr>
            <p:nvPr/>
          </p:nvSpPr>
          <p:spPr bwMode="auto">
            <a:xfrm>
              <a:off x="3306" y="1887"/>
              <a:ext cx="35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Alan</a:t>
              </a:r>
              <a:endParaRPr lang="en-US" altLang="en-US"/>
            </a:p>
          </p:txBody>
        </p:sp>
        <p:sp>
          <p:nvSpPr>
            <p:cNvPr id="183" name="Rectangle 468"/>
            <p:cNvSpPr>
              <a:spLocks noChangeArrowheads="1"/>
            </p:cNvSpPr>
            <p:nvPr/>
          </p:nvSpPr>
          <p:spPr bwMode="auto">
            <a:xfrm>
              <a:off x="4699" y="1887"/>
              <a:ext cx="27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100">
                  <a:solidFill>
                    <a:srgbClr val="010000"/>
                  </a:solidFill>
                </a:rPr>
                <a:t>Lee</a:t>
              </a:r>
              <a:endParaRPr lang="en-US" altLang="en-US"/>
            </a:p>
          </p:txBody>
        </p:sp>
        <p:sp>
          <p:nvSpPr>
            <p:cNvPr id="184" name="Rectangle 470"/>
            <p:cNvSpPr>
              <a:spLocks noChangeArrowheads="1"/>
            </p:cNvSpPr>
            <p:nvPr/>
          </p:nvSpPr>
          <p:spPr bwMode="auto">
            <a:xfrm>
              <a:off x="249" y="1877"/>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85" name="Line 471"/>
            <p:cNvSpPr>
              <a:spLocks noChangeShapeType="1"/>
            </p:cNvSpPr>
            <p:nvPr/>
          </p:nvSpPr>
          <p:spPr bwMode="auto">
            <a:xfrm>
              <a:off x="249" y="1877"/>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472"/>
            <p:cNvSpPr>
              <a:spLocks noChangeShapeType="1"/>
            </p:cNvSpPr>
            <p:nvPr/>
          </p:nvSpPr>
          <p:spPr bwMode="auto">
            <a:xfrm>
              <a:off x="249" y="1877"/>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 name="Rectangle 473"/>
            <p:cNvSpPr>
              <a:spLocks noChangeArrowheads="1"/>
            </p:cNvSpPr>
            <p:nvPr/>
          </p:nvSpPr>
          <p:spPr bwMode="auto">
            <a:xfrm>
              <a:off x="256" y="1877"/>
              <a:ext cx="120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88" name="Line 474"/>
            <p:cNvSpPr>
              <a:spLocks noChangeShapeType="1"/>
            </p:cNvSpPr>
            <p:nvPr/>
          </p:nvSpPr>
          <p:spPr bwMode="auto">
            <a:xfrm>
              <a:off x="256" y="1877"/>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 name="Rectangle 475"/>
            <p:cNvSpPr>
              <a:spLocks noChangeArrowheads="1"/>
            </p:cNvSpPr>
            <p:nvPr/>
          </p:nvSpPr>
          <p:spPr bwMode="auto">
            <a:xfrm>
              <a:off x="1457" y="1877"/>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90" name="Line 476"/>
            <p:cNvSpPr>
              <a:spLocks noChangeShapeType="1"/>
            </p:cNvSpPr>
            <p:nvPr/>
          </p:nvSpPr>
          <p:spPr bwMode="auto">
            <a:xfrm>
              <a:off x="1457" y="1877"/>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Line 477"/>
            <p:cNvSpPr>
              <a:spLocks noChangeShapeType="1"/>
            </p:cNvSpPr>
            <p:nvPr/>
          </p:nvSpPr>
          <p:spPr bwMode="auto">
            <a:xfrm>
              <a:off x="1457" y="1877"/>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Rectangle 478"/>
            <p:cNvSpPr>
              <a:spLocks noChangeArrowheads="1"/>
            </p:cNvSpPr>
            <p:nvPr/>
          </p:nvSpPr>
          <p:spPr bwMode="auto">
            <a:xfrm>
              <a:off x="1464" y="1877"/>
              <a:ext cx="130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93" name="Line 479"/>
            <p:cNvSpPr>
              <a:spLocks noChangeShapeType="1"/>
            </p:cNvSpPr>
            <p:nvPr/>
          </p:nvSpPr>
          <p:spPr bwMode="auto">
            <a:xfrm>
              <a:off x="1464" y="1877"/>
              <a:ext cx="13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 name="Line 481"/>
            <p:cNvSpPr>
              <a:spLocks noChangeShapeType="1"/>
            </p:cNvSpPr>
            <p:nvPr/>
          </p:nvSpPr>
          <p:spPr bwMode="auto">
            <a:xfrm>
              <a:off x="2765" y="1877"/>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 name="Line 482"/>
            <p:cNvSpPr>
              <a:spLocks noChangeShapeType="1"/>
            </p:cNvSpPr>
            <p:nvPr/>
          </p:nvSpPr>
          <p:spPr bwMode="auto">
            <a:xfrm>
              <a:off x="2765" y="1877"/>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 name="Rectangle 483"/>
            <p:cNvSpPr>
              <a:spLocks noChangeArrowheads="1"/>
            </p:cNvSpPr>
            <p:nvPr/>
          </p:nvSpPr>
          <p:spPr bwMode="auto">
            <a:xfrm>
              <a:off x="2772" y="1877"/>
              <a:ext cx="139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97" name="Line 484"/>
            <p:cNvSpPr>
              <a:spLocks noChangeShapeType="1"/>
            </p:cNvSpPr>
            <p:nvPr/>
          </p:nvSpPr>
          <p:spPr bwMode="auto">
            <a:xfrm>
              <a:off x="2772" y="1877"/>
              <a:ext cx="13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 name="Line 486"/>
            <p:cNvSpPr>
              <a:spLocks noChangeShapeType="1"/>
            </p:cNvSpPr>
            <p:nvPr/>
          </p:nvSpPr>
          <p:spPr bwMode="auto">
            <a:xfrm>
              <a:off x="4171" y="1877"/>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Line 487"/>
            <p:cNvSpPr>
              <a:spLocks noChangeShapeType="1"/>
            </p:cNvSpPr>
            <p:nvPr/>
          </p:nvSpPr>
          <p:spPr bwMode="auto">
            <a:xfrm>
              <a:off x="4171" y="1877"/>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Rectangle 488"/>
            <p:cNvSpPr>
              <a:spLocks noChangeArrowheads="1"/>
            </p:cNvSpPr>
            <p:nvPr/>
          </p:nvSpPr>
          <p:spPr bwMode="auto">
            <a:xfrm>
              <a:off x="4178" y="1877"/>
              <a:ext cx="1300"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01" name="Line 489"/>
            <p:cNvSpPr>
              <a:spLocks noChangeShapeType="1"/>
            </p:cNvSpPr>
            <p:nvPr/>
          </p:nvSpPr>
          <p:spPr bwMode="auto">
            <a:xfrm>
              <a:off x="4178" y="1877"/>
              <a:ext cx="130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Rectangle 490"/>
            <p:cNvSpPr>
              <a:spLocks noChangeArrowheads="1"/>
            </p:cNvSpPr>
            <p:nvPr/>
          </p:nvSpPr>
          <p:spPr bwMode="auto">
            <a:xfrm>
              <a:off x="5478" y="1877"/>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03" name="Line 491"/>
            <p:cNvSpPr>
              <a:spLocks noChangeShapeType="1"/>
            </p:cNvSpPr>
            <p:nvPr/>
          </p:nvSpPr>
          <p:spPr bwMode="auto">
            <a:xfrm>
              <a:off x="5478" y="1877"/>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492"/>
            <p:cNvSpPr>
              <a:spLocks noChangeShapeType="1"/>
            </p:cNvSpPr>
            <p:nvPr/>
          </p:nvSpPr>
          <p:spPr bwMode="auto">
            <a:xfrm>
              <a:off x="5478" y="1877"/>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Rectangle 493"/>
            <p:cNvSpPr>
              <a:spLocks noChangeArrowheads="1"/>
            </p:cNvSpPr>
            <p:nvPr/>
          </p:nvSpPr>
          <p:spPr bwMode="auto">
            <a:xfrm>
              <a:off x="249" y="1884"/>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06" name="Line 494"/>
            <p:cNvSpPr>
              <a:spLocks noChangeShapeType="1"/>
            </p:cNvSpPr>
            <p:nvPr/>
          </p:nvSpPr>
          <p:spPr bwMode="auto">
            <a:xfrm>
              <a:off x="249" y="1884"/>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Line 496"/>
            <p:cNvSpPr>
              <a:spLocks noChangeShapeType="1"/>
            </p:cNvSpPr>
            <p:nvPr/>
          </p:nvSpPr>
          <p:spPr bwMode="auto">
            <a:xfrm>
              <a:off x="249" y="2081"/>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497"/>
            <p:cNvSpPr>
              <a:spLocks noChangeShapeType="1"/>
            </p:cNvSpPr>
            <p:nvPr/>
          </p:nvSpPr>
          <p:spPr bwMode="auto">
            <a:xfrm>
              <a:off x="249" y="2081"/>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Line 499"/>
            <p:cNvSpPr>
              <a:spLocks noChangeShapeType="1"/>
            </p:cNvSpPr>
            <p:nvPr/>
          </p:nvSpPr>
          <p:spPr bwMode="auto">
            <a:xfrm>
              <a:off x="249" y="2081"/>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 name="Line 500"/>
            <p:cNvSpPr>
              <a:spLocks noChangeShapeType="1"/>
            </p:cNvSpPr>
            <p:nvPr/>
          </p:nvSpPr>
          <p:spPr bwMode="auto">
            <a:xfrm>
              <a:off x="249" y="2081"/>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Line 502"/>
            <p:cNvSpPr>
              <a:spLocks noChangeShapeType="1"/>
            </p:cNvSpPr>
            <p:nvPr/>
          </p:nvSpPr>
          <p:spPr bwMode="auto">
            <a:xfrm>
              <a:off x="256" y="2081"/>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 name="Rectangle 503"/>
            <p:cNvSpPr>
              <a:spLocks noChangeArrowheads="1"/>
            </p:cNvSpPr>
            <p:nvPr/>
          </p:nvSpPr>
          <p:spPr bwMode="auto">
            <a:xfrm>
              <a:off x="1457" y="1884"/>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13" name="Line 504"/>
            <p:cNvSpPr>
              <a:spLocks noChangeShapeType="1"/>
            </p:cNvSpPr>
            <p:nvPr/>
          </p:nvSpPr>
          <p:spPr bwMode="auto">
            <a:xfrm>
              <a:off x="1457" y="1884"/>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 name="Line 506"/>
            <p:cNvSpPr>
              <a:spLocks noChangeShapeType="1"/>
            </p:cNvSpPr>
            <p:nvPr/>
          </p:nvSpPr>
          <p:spPr bwMode="auto">
            <a:xfrm>
              <a:off x="1457" y="2081"/>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507"/>
            <p:cNvSpPr>
              <a:spLocks noChangeShapeType="1"/>
            </p:cNvSpPr>
            <p:nvPr/>
          </p:nvSpPr>
          <p:spPr bwMode="auto">
            <a:xfrm>
              <a:off x="1457" y="2081"/>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509"/>
            <p:cNvSpPr>
              <a:spLocks noChangeShapeType="1"/>
            </p:cNvSpPr>
            <p:nvPr/>
          </p:nvSpPr>
          <p:spPr bwMode="auto">
            <a:xfrm>
              <a:off x="1464" y="2081"/>
              <a:ext cx="13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 name="Line 511"/>
            <p:cNvSpPr>
              <a:spLocks noChangeShapeType="1"/>
            </p:cNvSpPr>
            <p:nvPr/>
          </p:nvSpPr>
          <p:spPr bwMode="auto">
            <a:xfrm>
              <a:off x="2765" y="1884"/>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 name="Line 513"/>
            <p:cNvSpPr>
              <a:spLocks noChangeShapeType="1"/>
            </p:cNvSpPr>
            <p:nvPr/>
          </p:nvSpPr>
          <p:spPr bwMode="auto">
            <a:xfrm>
              <a:off x="2765" y="2081"/>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 name="Line 514"/>
            <p:cNvSpPr>
              <a:spLocks noChangeShapeType="1"/>
            </p:cNvSpPr>
            <p:nvPr/>
          </p:nvSpPr>
          <p:spPr bwMode="auto">
            <a:xfrm>
              <a:off x="2765" y="2081"/>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 name="Line 516"/>
            <p:cNvSpPr>
              <a:spLocks noChangeShapeType="1"/>
            </p:cNvSpPr>
            <p:nvPr/>
          </p:nvSpPr>
          <p:spPr bwMode="auto">
            <a:xfrm>
              <a:off x="2772" y="2081"/>
              <a:ext cx="13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 name="Line 518"/>
            <p:cNvSpPr>
              <a:spLocks noChangeShapeType="1"/>
            </p:cNvSpPr>
            <p:nvPr/>
          </p:nvSpPr>
          <p:spPr bwMode="auto">
            <a:xfrm>
              <a:off x="4171" y="1884"/>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 name="Line 520"/>
            <p:cNvSpPr>
              <a:spLocks noChangeShapeType="1"/>
            </p:cNvSpPr>
            <p:nvPr/>
          </p:nvSpPr>
          <p:spPr bwMode="auto">
            <a:xfrm>
              <a:off x="4171" y="2081"/>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 name="Line 521"/>
            <p:cNvSpPr>
              <a:spLocks noChangeShapeType="1"/>
            </p:cNvSpPr>
            <p:nvPr/>
          </p:nvSpPr>
          <p:spPr bwMode="auto">
            <a:xfrm>
              <a:off x="4171" y="2081"/>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Line 523"/>
            <p:cNvSpPr>
              <a:spLocks noChangeShapeType="1"/>
            </p:cNvSpPr>
            <p:nvPr/>
          </p:nvSpPr>
          <p:spPr bwMode="auto">
            <a:xfrm>
              <a:off x="4178" y="2081"/>
              <a:ext cx="130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Rectangle 524"/>
            <p:cNvSpPr>
              <a:spLocks noChangeArrowheads="1"/>
            </p:cNvSpPr>
            <p:nvPr/>
          </p:nvSpPr>
          <p:spPr bwMode="auto">
            <a:xfrm>
              <a:off x="5478" y="1884"/>
              <a:ext cx="7"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26" name="Line 525"/>
            <p:cNvSpPr>
              <a:spLocks noChangeShapeType="1"/>
            </p:cNvSpPr>
            <p:nvPr/>
          </p:nvSpPr>
          <p:spPr bwMode="auto">
            <a:xfrm>
              <a:off x="5478" y="1884"/>
              <a:ext cx="1"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527"/>
            <p:cNvSpPr>
              <a:spLocks noChangeShapeType="1"/>
            </p:cNvSpPr>
            <p:nvPr/>
          </p:nvSpPr>
          <p:spPr bwMode="auto">
            <a:xfrm>
              <a:off x="5478" y="2081"/>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528"/>
            <p:cNvSpPr>
              <a:spLocks noChangeShapeType="1"/>
            </p:cNvSpPr>
            <p:nvPr/>
          </p:nvSpPr>
          <p:spPr bwMode="auto">
            <a:xfrm>
              <a:off x="5478" y="2081"/>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Line 530"/>
            <p:cNvSpPr>
              <a:spLocks noChangeShapeType="1"/>
            </p:cNvSpPr>
            <p:nvPr/>
          </p:nvSpPr>
          <p:spPr bwMode="auto">
            <a:xfrm>
              <a:off x="5478" y="2081"/>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 name="Line 531"/>
            <p:cNvSpPr>
              <a:spLocks noChangeShapeType="1"/>
            </p:cNvSpPr>
            <p:nvPr/>
          </p:nvSpPr>
          <p:spPr bwMode="auto">
            <a:xfrm>
              <a:off x="5478" y="2081"/>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1" name="Rectangle 532"/>
          <p:cNvSpPr>
            <a:spLocks noChangeArrowheads="1"/>
          </p:cNvSpPr>
          <p:nvPr/>
        </p:nvSpPr>
        <p:spPr bwMode="auto">
          <a:xfrm>
            <a:off x="609600" y="3581400"/>
            <a:ext cx="4559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CA" altLang="en-US" dirty="0"/>
              <a:t>If EmpNum is the PK then the FDs:</a:t>
            </a:r>
          </a:p>
          <a:p>
            <a:r>
              <a:rPr lang="en-CA" altLang="en-US" dirty="0"/>
              <a:t>	 EmpNum </a:t>
            </a:r>
            <a:r>
              <a:rPr lang="en-CA" altLang="en-US" noProof="1"/>
              <a:t> </a:t>
            </a:r>
            <a:r>
              <a:rPr lang="en-CA" altLang="en-US" noProof="1">
                <a:sym typeface="Wingdings" pitchFamily="2" charset="2"/>
              </a:rPr>
              <a:t></a:t>
            </a:r>
            <a:r>
              <a:rPr lang="en-CA" altLang="en-US" noProof="1"/>
              <a:t> </a:t>
            </a:r>
            <a:r>
              <a:rPr lang="en-CA" altLang="en-US" dirty="0"/>
              <a:t>EmpEmail</a:t>
            </a:r>
          </a:p>
          <a:p>
            <a:r>
              <a:rPr lang="en-CA" altLang="en-US" dirty="0"/>
              <a:t>	 EmpNum </a:t>
            </a:r>
            <a:r>
              <a:rPr lang="en-CA" altLang="en-US" noProof="1">
                <a:sym typeface="Wingdings" pitchFamily="2" charset="2"/>
              </a:rPr>
              <a:t></a:t>
            </a:r>
            <a:r>
              <a:rPr lang="en-CA" altLang="en-US" noProof="1"/>
              <a:t> </a:t>
            </a:r>
            <a:r>
              <a:rPr lang="en-CA" altLang="en-US" dirty="0"/>
              <a:t>EmpFname</a:t>
            </a:r>
          </a:p>
          <a:p>
            <a:r>
              <a:rPr lang="en-CA" altLang="en-US" dirty="0"/>
              <a:t>	 EmpNum </a:t>
            </a:r>
            <a:r>
              <a:rPr lang="en-CA" altLang="en-US" noProof="1">
                <a:sym typeface="Wingdings" pitchFamily="2" charset="2"/>
              </a:rPr>
              <a:t></a:t>
            </a:r>
            <a:r>
              <a:rPr lang="en-CA" altLang="en-US" noProof="1"/>
              <a:t> </a:t>
            </a:r>
            <a:r>
              <a:rPr lang="en-CA" altLang="en-US" dirty="0"/>
              <a:t>EmpLname </a:t>
            </a:r>
            <a:endParaRPr lang="en-US" altLang="en-US" dirty="0"/>
          </a:p>
        </p:txBody>
      </p:sp>
      <p:sp>
        <p:nvSpPr>
          <p:cNvPr id="232" name="Rectangle 533"/>
          <p:cNvSpPr>
            <a:spLocks noChangeArrowheads="1"/>
          </p:cNvSpPr>
          <p:nvPr/>
        </p:nvSpPr>
        <p:spPr bwMode="auto">
          <a:xfrm>
            <a:off x="685800" y="5105400"/>
            <a:ext cx="1503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CA" altLang="en-US"/>
              <a:t>must exist.</a:t>
            </a:r>
            <a:endParaRPr lang="en-US" altLang="en-US"/>
          </a:p>
        </p:txBody>
      </p:sp>
    </p:spTree>
    <p:extLst>
      <p:ext uri="{BB962C8B-B14F-4D97-AF65-F5344CB8AC3E}">
        <p14:creationId xmlns:p14="http://schemas.microsoft.com/office/powerpoint/2010/main" val="25540880"/>
      </p:ext>
    </p:extLst>
  </p:cSld>
  <p:clrMapOvr>
    <a:masterClrMapping/>
  </p:clrMapOvr>
  <p:transition spd="slow" advTm="3005">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67400" y="6248400"/>
            <a:ext cx="3657600" cy="523220"/>
          </a:xfrm>
          <a:prstGeom prst="rect">
            <a:avLst/>
          </a:prstGeom>
          <a:noFill/>
        </p:spPr>
        <p:txBody>
          <a:bodyPr wrap="square" rtlCol="0">
            <a:spAutoFit/>
            <a:scene3d>
              <a:camera prst="orthographicFront"/>
              <a:lightRig rig="threePt" dir="t"/>
            </a:scene3d>
            <a:sp3d extrusionH="57150">
              <a:bevelT w="38100" h="38100" prst="convex"/>
            </a:sp3d>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NORMALIZATION</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Rectangle 287"/>
          <p:cNvSpPr txBox="1">
            <a:spLocks noChangeArrowheads="1"/>
          </p:cNvSpPr>
          <p:nvPr/>
        </p:nvSpPr>
        <p:spPr>
          <a:xfrm>
            <a:off x="457200" y="274638"/>
            <a:ext cx="8229600" cy="1143000"/>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altLang="en-US" sz="2800" b="1" dirty="0" smtClean="0">
                <a:latin typeface="Arial" charset="0"/>
              </a:rPr>
              <a:t>Functional Dependencies</a:t>
            </a:r>
            <a:endParaRPr lang="en-US" altLang="en-US" sz="2800" b="1" dirty="0" smtClean="0">
              <a:latin typeface="Arial" charset="0"/>
            </a:endParaRPr>
          </a:p>
        </p:txBody>
      </p:sp>
      <p:sp>
        <p:nvSpPr>
          <p:cNvPr id="7" name="Rectangle 288"/>
          <p:cNvSpPr>
            <a:spLocks noChangeArrowheads="1"/>
          </p:cNvSpPr>
          <p:nvPr/>
        </p:nvSpPr>
        <p:spPr bwMode="auto">
          <a:xfrm>
            <a:off x="685800" y="1447800"/>
            <a:ext cx="43053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CA" altLang="en-US" dirty="0"/>
              <a:t>	 EmpNum </a:t>
            </a:r>
            <a:r>
              <a:rPr lang="en-CA" altLang="en-US" noProof="1"/>
              <a:t> </a:t>
            </a:r>
            <a:r>
              <a:rPr lang="en-CA" altLang="en-US" noProof="1">
                <a:sym typeface="Wingdings" pitchFamily="2" charset="2"/>
              </a:rPr>
              <a:t></a:t>
            </a:r>
            <a:r>
              <a:rPr lang="en-CA" altLang="en-US" noProof="1"/>
              <a:t> </a:t>
            </a:r>
            <a:r>
              <a:rPr lang="en-CA" altLang="en-US" dirty="0"/>
              <a:t>EmpEmail</a:t>
            </a:r>
          </a:p>
          <a:p>
            <a:r>
              <a:rPr lang="en-CA" altLang="en-US" dirty="0"/>
              <a:t>	 EmpNum </a:t>
            </a:r>
            <a:r>
              <a:rPr lang="en-CA" altLang="en-US" noProof="1">
                <a:sym typeface="Wingdings" pitchFamily="2" charset="2"/>
              </a:rPr>
              <a:t></a:t>
            </a:r>
            <a:r>
              <a:rPr lang="en-CA" altLang="en-US" noProof="1"/>
              <a:t> </a:t>
            </a:r>
            <a:r>
              <a:rPr lang="en-CA" altLang="en-US" dirty="0"/>
              <a:t>EmpFname</a:t>
            </a:r>
          </a:p>
          <a:p>
            <a:r>
              <a:rPr lang="en-CA" altLang="en-US" dirty="0"/>
              <a:t>	 EmpNum </a:t>
            </a:r>
            <a:r>
              <a:rPr lang="en-CA" altLang="en-US" noProof="1">
                <a:sym typeface="Wingdings" pitchFamily="2" charset="2"/>
              </a:rPr>
              <a:t></a:t>
            </a:r>
            <a:r>
              <a:rPr lang="en-CA" altLang="en-US" noProof="1"/>
              <a:t> </a:t>
            </a:r>
            <a:r>
              <a:rPr lang="en-CA" altLang="en-US" dirty="0"/>
              <a:t>EmpLname </a:t>
            </a:r>
            <a:endParaRPr lang="en-US" altLang="en-US" dirty="0"/>
          </a:p>
        </p:txBody>
      </p:sp>
      <p:sp>
        <p:nvSpPr>
          <p:cNvPr id="8" name="Rectangle 289"/>
          <p:cNvSpPr>
            <a:spLocks noChangeArrowheads="1"/>
          </p:cNvSpPr>
          <p:nvPr/>
        </p:nvSpPr>
        <p:spPr bwMode="auto">
          <a:xfrm>
            <a:off x="1066800" y="3505200"/>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CA" altLang="en-US" dirty="0"/>
              <a:t>EmpNum</a:t>
            </a:r>
            <a:endParaRPr lang="en-US" altLang="en-US" dirty="0"/>
          </a:p>
        </p:txBody>
      </p:sp>
      <p:sp>
        <p:nvSpPr>
          <p:cNvPr id="9" name="Rectangle 290"/>
          <p:cNvSpPr>
            <a:spLocks noChangeArrowheads="1"/>
          </p:cNvSpPr>
          <p:nvPr/>
        </p:nvSpPr>
        <p:spPr bwMode="auto">
          <a:xfrm>
            <a:off x="3352800" y="3124200"/>
            <a:ext cx="1484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CA" altLang="en-US" dirty="0"/>
              <a:t>EmpEmail</a:t>
            </a:r>
            <a:endParaRPr lang="en-US" altLang="en-US" dirty="0"/>
          </a:p>
        </p:txBody>
      </p:sp>
      <p:sp>
        <p:nvSpPr>
          <p:cNvPr id="10" name="Rectangle 291"/>
          <p:cNvSpPr>
            <a:spLocks noChangeArrowheads="1"/>
          </p:cNvSpPr>
          <p:nvPr/>
        </p:nvSpPr>
        <p:spPr bwMode="auto">
          <a:xfrm>
            <a:off x="3697288" y="3581400"/>
            <a:ext cx="158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CA" altLang="en-US" dirty="0"/>
              <a:t>EmpFname</a:t>
            </a:r>
            <a:endParaRPr lang="en-US" altLang="en-US" dirty="0"/>
          </a:p>
        </p:txBody>
      </p:sp>
      <p:sp>
        <p:nvSpPr>
          <p:cNvPr id="11" name="Rectangle 292"/>
          <p:cNvSpPr>
            <a:spLocks noChangeArrowheads="1"/>
          </p:cNvSpPr>
          <p:nvPr/>
        </p:nvSpPr>
        <p:spPr bwMode="auto">
          <a:xfrm>
            <a:off x="3621088" y="4191000"/>
            <a:ext cx="1603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CA" altLang="en-US" dirty="0"/>
              <a:t>EmpLname</a:t>
            </a:r>
            <a:endParaRPr lang="en-US" altLang="en-US" dirty="0"/>
          </a:p>
        </p:txBody>
      </p:sp>
      <p:sp>
        <p:nvSpPr>
          <p:cNvPr id="12" name="Line 293"/>
          <p:cNvSpPr>
            <a:spLocks noChangeShapeType="1"/>
          </p:cNvSpPr>
          <p:nvPr/>
        </p:nvSpPr>
        <p:spPr bwMode="auto">
          <a:xfrm flipV="1">
            <a:off x="2438400" y="3429000"/>
            <a:ext cx="914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294"/>
          <p:cNvSpPr>
            <a:spLocks noChangeShapeType="1"/>
          </p:cNvSpPr>
          <p:nvPr/>
        </p:nvSpPr>
        <p:spPr bwMode="auto">
          <a:xfrm>
            <a:off x="2438400" y="3733800"/>
            <a:ext cx="1143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295"/>
          <p:cNvSpPr>
            <a:spLocks noChangeShapeType="1"/>
          </p:cNvSpPr>
          <p:nvPr/>
        </p:nvSpPr>
        <p:spPr bwMode="auto">
          <a:xfrm>
            <a:off x="2438400" y="3733800"/>
            <a:ext cx="1066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296"/>
          <p:cNvSpPr txBox="1">
            <a:spLocks noChangeArrowheads="1"/>
          </p:cNvSpPr>
          <p:nvPr/>
        </p:nvSpPr>
        <p:spPr bwMode="auto">
          <a:xfrm>
            <a:off x="947738" y="5195888"/>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CA" altLang="en-US" dirty="0"/>
              <a:t>EmpNum   </a:t>
            </a:r>
            <a:r>
              <a:rPr lang="en-CA" altLang="en-US" noProof="1"/>
              <a:t> </a:t>
            </a:r>
            <a:r>
              <a:rPr lang="en-CA" altLang="en-US" dirty="0"/>
              <a:t>EmpEmail  </a:t>
            </a:r>
            <a:r>
              <a:rPr lang="en-CA" altLang="en-US" noProof="1"/>
              <a:t>  </a:t>
            </a:r>
            <a:r>
              <a:rPr lang="en-CA" altLang="en-US" dirty="0"/>
              <a:t>EmpFname    </a:t>
            </a:r>
            <a:r>
              <a:rPr lang="en-CA" altLang="en-US" noProof="1"/>
              <a:t> </a:t>
            </a:r>
            <a:r>
              <a:rPr lang="en-CA" altLang="en-US" dirty="0"/>
              <a:t>EmpLname</a:t>
            </a:r>
            <a:endParaRPr lang="en-US" altLang="en-US" dirty="0"/>
          </a:p>
        </p:txBody>
      </p:sp>
      <p:sp>
        <p:nvSpPr>
          <p:cNvPr id="16" name="Rectangle 297"/>
          <p:cNvSpPr>
            <a:spLocks noChangeArrowheads="1"/>
          </p:cNvSpPr>
          <p:nvPr/>
        </p:nvSpPr>
        <p:spPr bwMode="auto">
          <a:xfrm>
            <a:off x="933450" y="5181600"/>
            <a:ext cx="1447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7" name="Rectangle 298"/>
          <p:cNvSpPr>
            <a:spLocks noChangeArrowheads="1"/>
          </p:cNvSpPr>
          <p:nvPr/>
        </p:nvSpPr>
        <p:spPr bwMode="auto">
          <a:xfrm>
            <a:off x="2381250" y="5181600"/>
            <a:ext cx="16002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8" name="Rectangle 299"/>
          <p:cNvSpPr>
            <a:spLocks noChangeArrowheads="1"/>
          </p:cNvSpPr>
          <p:nvPr/>
        </p:nvSpPr>
        <p:spPr bwMode="auto">
          <a:xfrm>
            <a:off x="3981450" y="5181600"/>
            <a:ext cx="17526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19" name="Rectangle 300"/>
          <p:cNvSpPr>
            <a:spLocks noChangeArrowheads="1"/>
          </p:cNvSpPr>
          <p:nvPr/>
        </p:nvSpPr>
        <p:spPr bwMode="auto">
          <a:xfrm>
            <a:off x="5734050" y="5181600"/>
            <a:ext cx="1828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0" name="Freeform 301"/>
          <p:cNvSpPr>
            <a:spLocks/>
          </p:cNvSpPr>
          <p:nvPr/>
        </p:nvSpPr>
        <p:spPr bwMode="auto">
          <a:xfrm>
            <a:off x="1771650" y="5715000"/>
            <a:ext cx="1524000" cy="381000"/>
          </a:xfrm>
          <a:custGeom>
            <a:avLst/>
            <a:gdLst>
              <a:gd name="T0" fmla="*/ 0 w 960"/>
              <a:gd name="T1" fmla="*/ 0 h 240"/>
              <a:gd name="T2" fmla="*/ 0 w 960"/>
              <a:gd name="T3" fmla="*/ 2147483647 h 240"/>
              <a:gd name="T4" fmla="*/ 2147483647 w 960"/>
              <a:gd name="T5" fmla="*/ 2147483647 h 240"/>
              <a:gd name="T6" fmla="*/ 2147483647 w 960"/>
              <a:gd name="T7" fmla="*/ 0 h 240"/>
              <a:gd name="T8" fmla="*/ 0 60000 65536"/>
              <a:gd name="T9" fmla="*/ 0 60000 65536"/>
              <a:gd name="T10" fmla="*/ 0 60000 65536"/>
              <a:gd name="T11" fmla="*/ 0 60000 65536"/>
              <a:gd name="T12" fmla="*/ 0 w 960"/>
              <a:gd name="T13" fmla="*/ 0 h 240"/>
              <a:gd name="T14" fmla="*/ 960 w 960"/>
              <a:gd name="T15" fmla="*/ 240 h 240"/>
            </a:gdLst>
            <a:ahLst/>
            <a:cxnLst>
              <a:cxn ang="T8">
                <a:pos x="T0" y="T1"/>
              </a:cxn>
              <a:cxn ang="T9">
                <a:pos x="T2" y="T3"/>
              </a:cxn>
              <a:cxn ang="T10">
                <a:pos x="T4" y="T5"/>
              </a:cxn>
              <a:cxn ang="T11">
                <a:pos x="T6" y="T7"/>
              </a:cxn>
            </a:cxnLst>
            <a:rect l="T12" t="T13" r="T14" b="T15"/>
            <a:pathLst>
              <a:path w="960" h="240">
                <a:moveTo>
                  <a:pt x="0" y="0"/>
                </a:moveTo>
                <a:lnTo>
                  <a:pt x="0" y="240"/>
                </a:lnTo>
                <a:lnTo>
                  <a:pt x="960" y="240"/>
                </a:lnTo>
                <a:lnTo>
                  <a:pt x="96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1" name="Freeform 302"/>
          <p:cNvSpPr>
            <a:spLocks/>
          </p:cNvSpPr>
          <p:nvPr/>
        </p:nvSpPr>
        <p:spPr bwMode="auto">
          <a:xfrm>
            <a:off x="3295650" y="5715000"/>
            <a:ext cx="1524000" cy="381000"/>
          </a:xfrm>
          <a:custGeom>
            <a:avLst/>
            <a:gdLst>
              <a:gd name="T0" fmla="*/ 0 w 960"/>
              <a:gd name="T1" fmla="*/ 0 h 240"/>
              <a:gd name="T2" fmla="*/ 0 w 960"/>
              <a:gd name="T3" fmla="*/ 2147483647 h 240"/>
              <a:gd name="T4" fmla="*/ 2147483647 w 960"/>
              <a:gd name="T5" fmla="*/ 2147483647 h 240"/>
              <a:gd name="T6" fmla="*/ 2147483647 w 960"/>
              <a:gd name="T7" fmla="*/ 0 h 240"/>
              <a:gd name="T8" fmla="*/ 0 60000 65536"/>
              <a:gd name="T9" fmla="*/ 0 60000 65536"/>
              <a:gd name="T10" fmla="*/ 0 60000 65536"/>
              <a:gd name="T11" fmla="*/ 0 60000 65536"/>
              <a:gd name="T12" fmla="*/ 0 w 960"/>
              <a:gd name="T13" fmla="*/ 0 h 240"/>
              <a:gd name="T14" fmla="*/ 960 w 960"/>
              <a:gd name="T15" fmla="*/ 240 h 240"/>
            </a:gdLst>
            <a:ahLst/>
            <a:cxnLst>
              <a:cxn ang="T8">
                <a:pos x="T0" y="T1"/>
              </a:cxn>
              <a:cxn ang="T9">
                <a:pos x="T2" y="T3"/>
              </a:cxn>
              <a:cxn ang="T10">
                <a:pos x="T4" y="T5"/>
              </a:cxn>
              <a:cxn ang="T11">
                <a:pos x="T6" y="T7"/>
              </a:cxn>
            </a:cxnLst>
            <a:rect l="T12" t="T13" r="T14" b="T15"/>
            <a:pathLst>
              <a:path w="960" h="240">
                <a:moveTo>
                  <a:pt x="0" y="0"/>
                </a:moveTo>
                <a:lnTo>
                  <a:pt x="0" y="240"/>
                </a:lnTo>
                <a:lnTo>
                  <a:pt x="960" y="240"/>
                </a:lnTo>
                <a:lnTo>
                  <a:pt x="96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2" name="Freeform 303"/>
          <p:cNvSpPr>
            <a:spLocks/>
          </p:cNvSpPr>
          <p:nvPr/>
        </p:nvSpPr>
        <p:spPr bwMode="auto">
          <a:xfrm>
            <a:off x="4819650" y="5715000"/>
            <a:ext cx="1524000" cy="381000"/>
          </a:xfrm>
          <a:custGeom>
            <a:avLst/>
            <a:gdLst>
              <a:gd name="T0" fmla="*/ 0 w 960"/>
              <a:gd name="T1" fmla="*/ 0 h 240"/>
              <a:gd name="T2" fmla="*/ 0 w 960"/>
              <a:gd name="T3" fmla="*/ 2147483647 h 240"/>
              <a:gd name="T4" fmla="*/ 2147483647 w 960"/>
              <a:gd name="T5" fmla="*/ 2147483647 h 240"/>
              <a:gd name="T6" fmla="*/ 2147483647 w 960"/>
              <a:gd name="T7" fmla="*/ 0 h 240"/>
              <a:gd name="T8" fmla="*/ 0 60000 65536"/>
              <a:gd name="T9" fmla="*/ 0 60000 65536"/>
              <a:gd name="T10" fmla="*/ 0 60000 65536"/>
              <a:gd name="T11" fmla="*/ 0 60000 65536"/>
              <a:gd name="T12" fmla="*/ 0 w 960"/>
              <a:gd name="T13" fmla="*/ 0 h 240"/>
              <a:gd name="T14" fmla="*/ 960 w 960"/>
              <a:gd name="T15" fmla="*/ 240 h 240"/>
            </a:gdLst>
            <a:ahLst/>
            <a:cxnLst>
              <a:cxn ang="T8">
                <a:pos x="T0" y="T1"/>
              </a:cxn>
              <a:cxn ang="T9">
                <a:pos x="T2" y="T3"/>
              </a:cxn>
              <a:cxn ang="T10">
                <a:pos x="T4" y="T5"/>
              </a:cxn>
              <a:cxn ang="T11">
                <a:pos x="T6" y="T7"/>
              </a:cxn>
            </a:cxnLst>
            <a:rect l="T12" t="T13" r="T14" b="T15"/>
            <a:pathLst>
              <a:path w="960" h="240">
                <a:moveTo>
                  <a:pt x="0" y="0"/>
                </a:moveTo>
                <a:lnTo>
                  <a:pt x="0" y="240"/>
                </a:lnTo>
                <a:lnTo>
                  <a:pt x="960" y="240"/>
                </a:lnTo>
                <a:lnTo>
                  <a:pt x="96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3" name="Text Box 304"/>
          <p:cNvSpPr txBox="1">
            <a:spLocks noChangeArrowheads="1"/>
          </p:cNvSpPr>
          <p:nvPr/>
        </p:nvSpPr>
        <p:spPr bwMode="auto">
          <a:xfrm>
            <a:off x="5791200" y="1828800"/>
            <a:ext cx="2514600" cy="119697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i="1"/>
              <a:t>3 different ways you might see FDs depicted</a:t>
            </a:r>
          </a:p>
        </p:txBody>
      </p:sp>
    </p:spTree>
    <p:extLst>
      <p:ext uri="{BB962C8B-B14F-4D97-AF65-F5344CB8AC3E}">
        <p14:creationId xmlns:p14="http://schemas.microsoft.com/office/powerpoint/2010/main" val="4235442732"/>
      </p:ext>
    </p:extLst>
  </p:cSld>
  <p:clrMapOvr>
    <a:masterClrMapping/>
  </p:clrMapOvr>
  <p:transition spd="slow" advTm="2830">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67400" y="6248400"/>
            <a:ext cx="3657600" cy="523220"/>
          </a:xfrm>
          <a:prstGeom prst="rect">
            <a:avLst/>
          </a:prstGeom>
          <a:noFill/>
        </p:spPr>
        <p:txBody>
          <a:bodyPr wrap="square" rtlCol="0">
            <a:spAutoFit/>
            <a:scene3d>
              <a:camera prst="orthographicFront"/>
              <a:lightRig rig="threePt" dir="t"/>
            </a:scene3d>
            <a:sp3d extrusionH="57150">
              <a:bevelT w="38100" h="38100" prst="convex"/>
            </a:sp3d>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NORMALIZATION</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1"/>
          <p:cNvSpPr txBox="1">
            <a:spLocks noChangeArrowheads="1"/>
          </p:cNvSpPr>
          <p:nvPr/>
        </p:nvSpPr>
        <p:spPr>
          <a:xfrm>
            <a:off x="457200" y="274638"/>
            <a:ext cx="8229600" cy="1143000"/>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altLang="en-US" sz="2800" b="1" dirty="0" smtClean="0">
                <a:latin typeface="Arial" charset="0"/>
              </a:rPr>
              <a:t>Determinant</a:t>
            </a:r>
            <a:endParaRPr lang="en-US" altLang="en-US" sz="2800" b="1" dirty="0" smtClean="0">
              <a:latin typeface="Arial" charset="0"/>
            </a:endParaRPr>
          </a:p>
        </p:txBody>
      </p:sp>
      <p:sp>
        <p:nvSpPr>
          <p:cNvPr id="12" name="Rectangle 82"/>
          <p:cNvSpPr>
            <a:spLocks noChangeArrowheads="1"/>
          </p:cNvSpPr>
          <p:nvPr/>
        </p:nvSpPr>
        <p:spPr bwMode="auto">
          <a:xfrm>
            <a:off x="990600" y="1447800"/>
            <a:ext cx="4110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CA" altLang="en-US" dirty="0"/>
              <a:t>Functional Dependency</a:t>
            </a:r>
          </a:p>
          <a:p>
            <a:endParaRPr lang="en-CA" altLang="en-US" dirty="0"/>
          </a:p>
          <a:p>
            <a:r>
              <a:rPr lang="en-CA" altLang="en-US" dirty="0"/>
              <a:t>	EmpNum </a:t>
            </a:r>
            <a:r>
              <a:rPr lang="en-CA" altLang="en-US" noProof="1"/>
              <a:t> </a:t>
            </a:r>
            <a:r>
              <a:rPr lang="en-CA" altLang="en-US" noProof="1">
                <a:sym typeface="Wingdings" pitchFamily="2" charset="2"/>
              </a:rPr>
              <a:t></a:t>
            </a:r>
            <a:r>
              <a:rPr lang="en-CA" altLang="en-US" noProof="1"/>
              <a:t> </a:t>
            </a:r>
            <a:r>
              <a:rPr lang="en-CA" altLang="en-US" dirty="0"/>
              <a:t>EmpEmail</a:t>
            </a:r>
            <a:endParaRPr lang="en-US" altLang="en-US" dirty="0"/>
          </a:p>
        </p:txBody>
      </p:sp>
      <p:sp>
        <p:nvSpPr>
          <p:cNvPr id="13" name="Text Box 83"/>
          <p:cNvSpPr txBox="1">
            <a:spLocks noChangeArrowheads="1"/>
          </p:cNvSpPr>
          <p:nvPr/>
        </p:nvSpPr>
        <p:spPr bwMode="auto">
          <a:xfrm>
            <a:off x="1143000" y="3200400"/>
            <a:ext cx="6934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a:t>Attribute on the LHS is known as the </a:t>
            </a:r>
            <a:r>
              <a:rPr lang="en-US" altLang="en-US" b="1" i="1"/>
              <a:t>determinant</a:t>
            </a:r>
            <a:endParaRPr lang="en-US" altLang="en-US"/>
          </a:p>
          <a:p>
            <a:pPr lvl="1">
              <a:spcBef>
                <a:spcPct val="50000"/>
              </a:spcBef>
              <a:buFontTx/>
              <a:buChar char="•"/>
            </a:pPr>
            <a:r>
              <a:rPr lang="en-US" altLang="en-US"/>
              <a:t> EmpNum is a determinant of EmpEmail</a:t>
            </a:r>
          </a:p>
        </p:txBody>
      </p:sp>
    </p:spTree>
    <p:extLst>
      <p:ext uri="{BB962C8B-B14F-4D97-AF65-F5344CB8AC3E}">
        <p14:creationId xmlns:p14="http://schemas.microsoft.com/office/powerpoint/2010/main" val="1071763953"/>
      </p:ext>
    </p:extLst>
  </p:cSld>
  <p:clrMapOvr>
    <a:masterClrMapping/>
  </p:clrMapOvr>
  <mc:AlternateContent xmlns:mc="http://schemas.openxmlformats.org/markup-compatibility/2006">
    <mc:Choice xmlns:p14="http://schemas.microsoft.com/office/powerpoint/2010/main" Requires="p14">
      <p:transition spd="slow" p14:dur="800" advTm="2347">
        <p:circle/>
      </p:transition>
    </mc:Choice>
    <mc:Fallback>
      <p:transition spd="slow" advTm="2347">
        <p:circl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1280</Words>
  <Application>Microsoft Office PowerPoint</Application>
  <PresentationFormat>On-screen Show (4:3)</PresentationFormat>
  <Paragraphs>220</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SIREESHA</dc:creator>
  <cp:lastModifiedBy>SIREESHA</cp:lastModifiedBy>
  <cp:revision>21</cp:revision>
  <dcterms:created xsi:type="dcterms:W3CDTF">2015-03-22T16:27:29Z</dcterms:created>
  <dcterms:modified xsi:type="dcterms:W3CDTF">2015-03-23T01:13:46Z</dcterms:modified>
</cp:coreProperties>
</file>